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8" r:id="rId3"/>
    <p:sldId id="284" r:id="rId4"/>
    <p:sldId id="285" r:id="rId5"/>
    <p:sldId id="259" r:id="rId6"/>
    <p:sldId id="261" r:id="rId7"/>
    <p:sldId id="273" r:id="rId8"/>
    <p:sldId id="263" r:id="rId9"/>
    <p:sldId id="260" r:id="rId10"/>
    <p:sldId id="265" r:id="rId11"/>
    <p:sldId id="277" r:id="rId12"/>
    <p:sldId id="274" r:id="rId13"/>
    <p:sldId id="275" r:id="rId14"/>
    <p:sldId id="276" r:id="rId15"/>
    <p:sldId id="278" r:id="rId16"/>
    <p:sldId id="287" r:id="rId17"/>
    <p:sldId id="279" r:id="rId18"/>
    <p:sldId id="286" r:id="rId19"/>
    <p:sldId id="288" r:id="rId20"/>
    <p:sldId id="290" r:id="rId21"/>
    <p:sldId id="291" r:id="rId22"/>
    <p:sldId id="289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3418"/>
    <a:srgbClr val="1E5A12"/>
    <a:srgbClr val="03BCF5"/>
    <a:srgbClr val="8DE6F7"/>
    <a:srgbClr val="0AC2F6"/>
    <a:srgbClr val="A5CEED"/>
    <a:srgbClr val="0ACCD3"/>
    <a:srgbClr val="9FECEC"/>
    <a:srgbClr val="FFFFFF"/>
    <a:srgbClr val="6894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64" autoAdjust="0"/>
    <p:restoredTop sz="96357" autoAdjust="0"/>
  </p:normalViewPr>
  <p:slideViewPr>
    <p:cSldViewPr snapToGrid="0">
      <p:cViewPr varScale="1">
        <p:scale>
          <a:sx n="100" d="100"/>
          <a:sy n="100" d="100"/>
        </p:scale>
        <p:origin x="18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CB25F9-FEBB-46E1-956F-B34362AEA1AE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2C61D-9996-454A-8C5D-2D06D73004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5973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e8b594ab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1138" y="533400"/>
            <a:ext cx="4732337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e8b594ab9_2_0:notes"/>
          <p:cNvSpPr txBox="1">
            <a:spLocks noGrp="1"/>
          </p:cNvSpPr>
          <p:nvPr>
            <p:ph type="body" idx="1"/>
          </p:nvPr>
        </p:nvSpPr>
        <p:spPr>
          <a:xfrm>
            <a:off x="1023463" y="3372172"/>
            <a:ext cx="8187600" cy="3194700"/>
          </a:xfrm>
          <a:prstGeom prst="rect">
            <a:avLst/>
          </a:prstGeom>
        </p:spPr>
        <p:txBody>
          <a:bodyPr spcFirstLastPara="1" wrap="square" lIns="98950" tIns="49475" rIns="98950" bIns="49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3e8b594ab9_2_0:notes"/>
          <p:cNvSpPr txBox="1">
            <a:spLocks noGrp="1"/>
          </p:cNvSpPr>
          <p:nvPr>
            <p:ph type="sldNum" idx="12"/>
          </p:nvPr>
        </p:nvSpPr>
        <p:spPr>
          <a:xfrm>
            <a:off x="5797250" y="6743107"/>
            <a:ext cx="4434900" cy="354900"/>
          </a:xfrm>
          <a:prstGeom prst="rect">
            <a:avLst/>
          </a:prstGeom>
        </p:spPr>
        <p:txBody>
          <a:bodyPr spcFirstLastPara="1" wrap="square" lIns="98950" tIns="49475" rIns="98950" bIns="49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3443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2C61D-9996-454A-8C5D-2D06D730043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8927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2C61D-9996-454A-8C5D-2D06D730043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7880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2C61D-9996-454A-8C5D-2D06D730043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676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2C61D-9996-454A-8C5D-2D06D7300435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790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2C61D-9996-454A-8C5D-2D06D7300435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01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1CC3F-BDB9-4F36-9CA1-D1D858DF6506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8EA1-47A0-43EF-81BC-E6E9437FFFE5}" type="slidenum">
              <a:rPr lang="fr-FR" smtClean="0"/>
              <a:t>‹N°›</a:t>
            </a:fld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92F3D3A-80D9-4F7D-B1A8-5EF525F12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" b="65180"/>
          <a:stretch/>
        </p:blipFill>
        <p:spPr>
          <a:xfrm>
            <a:off x="0" y="4632326"/>
            <a:ext cx="12192000" cy="2297793"/>
          </a:xfrm>
          <a:prstGeom prst="rect">
            <a:avLst/>
          </a:prstGeom>
        </p:spPr>
      </p:pic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3CB45E7F-5160-40F7-841C-64A69D616D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136525"/>
            <a:ext cx="1548882" cy="93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04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1CC3F-BDB9-4F36-9CA1-D1D858DF6506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8EA1-47A0-43EF-81BC-E6E9437FF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8327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1CC3F-BDB9-4F36-9CA1-D1D858DF6506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8EA1-47A0-43EF-81BC-E6E9437FF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8802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1CC3F-BDB9-4F36-9CA1-D1D858DF6506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8EA1-47A0-43EF-81BC-E6E9437FFFE5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E679332-0F0D-47DC-88E2-7F9F3528EB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43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9050" y="0"/>
            <a:ext cx="20574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D0607FF-95C5-4A8E-838F-D7D88C24DE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" b="65180"/>
          <a:stretch/>
        </p:blipFill>
        <p:spPr>
          <a:xfrm>
            <a:off x="0" y="4632326"/>
            <a:ext cx="12192000" cy="2297793"/>
          </a:xfrm>
          <a:prstGeom prst="rect">
            <a:avLst/>
          </a:prstGeom>
        </p:spPr>
      </p:pic>
      <p:pic>
        <p:nvPicPr>
          <p:cNvPr id="14" name="Google Shape;139;p28">
            <a:extLst>
              <a:ext uri="{FF2B5EF4-FFF2-40B4-BE49-F238E27FC236}">
                <a16:creationId xmlns:a16="http://schemas.microsoft.com/office/drawing/2014/main" id="{62E57671-2F97-4A25-9898-A9F11A66DA48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66693" y="82586"/>
            <a:ext cx="516113" cy="70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19765A3-0BDB-47D9-9ABC-060E08E709E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06" y="150808"/>
            <a:ext cx="852235" cy="63860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0ADB28A-F71E-40F5-91DB-DDDFD8F56441}"/>
              </a:ext>
            </a:extLst>
          </p:cNvPr>
          <p:cNvSpPr txBox="1"/>
          <p:nvPr userDrawn="1"/>
        </p:nvSpPr>
        <p:spPr>
          <a:xfrm>
            <a:off x="9529445" y="6510325"/>
            <a:ext cx="253866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err="1"/>
              <a:t>Microids</a:t>
            </a:r>
            <a:r>
              <a:rPr lang="fr-FR" sz="1200" b="1" dirty="0"/>
              <a:t> – </a:t>
            </a:r>
            <a:r>
              <a:rPr lang="fr-FR" sz="1200" b="1" dirty="0" err="1"/>
              <a:t>Confidential</a:t>
            </a:r>
            <a:r>
              <a:rPr lang="fr-FR" sz="1200" b="1" dirty="0"/>
              <a:t> Document</a:t>
            </a:r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6A310AC7-90ED-4749-8B0B-F061F54AFF6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136525"/>
            <a:ext cx="1548882" cy="93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25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1CC3F-BDB9-4F36-9CA1-D1D858DF6506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8EA1-47A0-43EF-81BC-E6E9437FF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737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1CC3F-BDB9-4F36-9CA1-D1D858DF6506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8EA1-47A0-43EF-81BC-E6E9437FF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4175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1CC3F-BDB9-4F36-9CA1-D1D858DF6506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8EA1-47A0-43EF-81BC-E6E9437FF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51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1CC3F-BDB9-4F36-9CA1-D1D858DF6506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8EA1-47A0-43EF-81BC-E6E9437FF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14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1CC3F-BDB9-4F36-9CA1-D1D858DF6506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8EA1-47A0-43EF-81BC-E6E9437FF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9056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1CC3F-BDB9-4F36-9CA1-D1D858DF6506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8EA1-47A0-43EF-81BC-E6E9437FF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732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1CC3F-BDB9-4F36-9CA1-D1D858DF6506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8EA1-47A0-43EF-81BC-E6E9437FF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6781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1CC3F-BDB9-4F36-9CA1-D1D858DF6506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48EA1-47A0-43EF-81BC-E6E9437FFFE5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E710475-B929-4118-83C8-D714E62D5E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6"/>
          <a:stretch/>
        </p:blipFill>
        <p:spPr>
          <a:xfrm>
            <a:off x="0" y="3798480"/>
            <a:ext cx="12192000" cy="31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8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4.wdp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7.wdp"/><Relationship Id="rId3" Type="http://schemas.openxmlformats.org/officeDocument/2006/relationships/image" Target="../media/image57.png"/><Relationship Id="rId7" Type="http://schemas.openxmlformats.org/officeDocument/2006/relationships/image" Target="../media/image65.jpe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microsoft.com/office/2007/relationships/hdphoto" Target="../media/hdphoto6.wdp"/><Relationship Id="rId5" Type="http://schemas.openxmlformats.org/officeDocument/2006/relationships/image" Target="../media/image63.jpeg"/><Relationship Id="rId10" Type="http://schemas.openxmlformats.org/officeDocument/2006/relationships/image" Target="../media/image67.png"/><Relationship Id="rId4" Type="http://schemas.openxmlformats.org/officeDocument/2006/relationships/image" Target="../media/image62.jpeg"/><Relationship Id="rId9" Type="http://schemas.microsoft.com/office/2007/relationships/hdphoto" Target="../media/hdphoto5.wdp"/><Relationship Id="rId1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jpeg"/><Relationship Id="rId7" Type="http://schemas.openxmlformats.org/officeDocument/2006/relationships/image" Target="../media/image7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12" Type="http://schemas.openxmlformats.org/officeDocument/2006/relationships/image" Target="../media/image8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81.jpeg"/><Relationship Id="rId5" Type="http://schemas.openxmlformats.org/officeDocument/2006/relationships/image" Target="../media/image77.png"/><Relationship Id="rId10" Type="http://schemas.openxmlformats.org/officeDocument/2006/relationships/image" Target="../media/image80.jpeg"/><Relationship Id="rId4" Type="http://schemas.openxmlformats.org/officeDocument/2006/relationships/image" Target="../media/image76.png"/><Relationship Id="rId9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91.pn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12" Type="http://schemas.openxmlformats.org/officeDocument/2006/relationships/image" Target="../media/image90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hyperlink" Target="https://pixabay.com/fr/espagne-drapeau-espagnol-nationale-28530/" TargetMode="External"/><Relationship Id="rId5" Type="http://schemas.openxmlformats.org/officeDocument/2006/relationships/image" Target="../media/image86.png"/><Relationship Id="rId10" Type="http://schemas.openxmlformats.org/officeDocument/2006/relationships/image" Target="../media/image16.png"/><Relationship Id="rId4" Type="http://schemas.openxmlformats.org/officeDocument/2006/relationships/image" Target="../media/image85.jpeg"/><Relationship Id="rId9" Type="http://schemas.openxmlformats.org/officeDocument/2006/relationships/image" Target="../media/image89.png"/><Relationship Id="rId1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hyperlink" Target="https://pixabay.com/fr/espagne-drapeau-espagnol-nationale-28530/" TargetMode="External"/><Relationship Id="rId1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hyperlink" Target="https://pixabay.com/fr/royaume-uni-drapeau-drapeau-national-162452/" TargetMode="External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hyperlink" Target="https://fr.wikipedia.org/wiki/Drapeau_de_l%27Allemagne" TargetMode="External"/><Relationship Id="rId5" Type="http://schemas.openxmlformats.org/officeDocument/2006/relationships/hyperlink" Target="https://fr.wikipedia.org/wiki/Drapeau_de_la_France" TargetMode="External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hyperlink" Target="https://fr.wikipedia.org/wiki/Drapeau_de_l%27Italie" TargetMode="External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hyperlink" Target="https://youtu.be/_Z13G3RcdvI" TargetMode="External"/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12" Type="http://schemas.openxmlformats.org/officeDocument/2006/relationships/image" Target="../media/image10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microsoft.com/office/2007/relationships/hdphoto" Target="../media/hdphoto13.wdp"/><Relationship Id="rId5" Type="http://schemas.openxmlformats.org/officeDocument/2006/relationships/image" Target="../media/image100.png"/><Relationship Id="rId15" Type="http://schemas.openxmlformats.org/officeDocument/2006/relationships/image" Target="../media/image106.png"/><Relationship Id="rId10" Type="http://schemas.openxmlformats.org/officeDocument/2006/relationships/image" Target="../media/image103.png"/><Relationship Id="rId4" Type="http://schemas.microsoft.com/office/2007/relationships/hdphoto" Target="../media/hdphoto11.wdp"/><Relationship Id="rId9" Type="http://schemas.openxmlformats.org/officeDocument/2006/relationships/image" Target="../media/image97.png"/><Relationship Id="rId14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jp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41">
            <a:extLst>
              <a:ext uri="{FF2B5EF4-FFF2-40B4-BE49-F238E27FC236}">
                <a16:creationId xmlns:a16="http://schemas.microsoft.com/office/drawing/2014/main" id="{00D69F7D-14B7-4621-BA6D-987E944337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" b="65180"/>
          <a:stretch/>
        </p:blipFill>
        <p:spPr>
          <a:xfrm>
            <a:off x="0" y="4632326"/>
            <a:ext cx="12192000" cy="2297793"/>
          </a:xfrm>
          <a:prstGeom prst="rect">
            <a:avLst/>
          </a:prstGeom>
        </p:spPr>
      </p:pic>
      <p:pic>
        <p:nvPicPr>
          <p:cNvPr id="9" name="Google Shape;139;p28">
            <a:extLst>
              <a:ext uri="{FF2B5EF4-FFF2-40B4-BE49-F238E27FC236}">
                <a16:creationId xmlns:a16="http://schemas.microsoft.com/office/drawing/2014/main" id="{657CA9E1-2B1A-4CAF-9B55-26FAE6560FA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9275" y="132744"/>
            <a:ext cx="516113" cy="70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DF536E1-9249-4CA8-A545-C7BB01E7F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388" y="200966"/>
            <a:ext cx="852235" cy="638609"/>
          </a:xfrm>
          <a:prstGeom prst="rect">
            <a:avLst/>
          </a:prstGeom>
        </p:spPr>
      </p:pic>
      <p:sp>
        <p:nvSpPr>
          <p:cNvPr id="11" name="Organigramme : Alternative 10">
            <a:extLst>
              <a:ext uri="{FF2B5EF4-FFF2-40B4-BE49-F238E27FC236}">
                <a16:creationId xmlns:a16="http://schemas.microsoft.com/office/drawing/2014/main" id="{714D7E25-C854-4784-8B0C-4E3EDB4A549F}"/>
              </a:ext>
            </a:extLst>
          </p:cNvPr>
          <p:cNvSpPr/>
          <p:nvPr/>
        </p:nvSpPr>
        <p:spPr>
          <a:xfrm>
            <a:off x="1945070" y="5028557"/>
            <a:ext cx="8301861" cy="990829"/>
          </a:xfrm>
          <a:prstGeom prst="flowChartAlternateProcess">
            <a:avLst/>
          </a:prstGeom>
          <a:solidFill>
            <a:srgbClr val="E43418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6C412C1B-BE0F-436C-A1A3-5307B45062FA}"/>
              </a:ext>
            </a:extLst>
          </p:cNvPr>
          <p:cNvSpPr txBox="1"/>
          <p:nvPr/>
        </p:nvSpPr>
        <p:spPr>
          <a:xfrm>
            <a:off x="2197857" y="5138528"/>
            <a:ext cx="7796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erzoTiTR" panose="00000800000000000000" pitchFamily="2" charset="0"/>
              </a:rPr>
              <a:t>MARKETING PRESENTATION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72D55F0-45B3-42CF-9427-8408139C54BE}"/>
              </a:ext>
            </a:extLst>
          </p:cNvPr>
          <p:cNvSpPr txBox="1"/>
          <p:nvPr/>
        </p:nvSpPr>
        <p:spPr>
          <a:xfrm>
            <a:off x="4826668" y="6532875"/>
            <a:ext cx="253866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err="1"/>
              <a:t>Microids</a:t>
            </a:r>
            <a:r>
              <a:rPr lang="fr-FR" sz="1200" b="1" dirty="0"/>
              <a:t> – </a:t>
            </a:r>
            <a:r>
              <a:rPr lang="fr-FR" sz="1200" b="1" dirty="0" err="1"/>
              <a:t>Confidential</a:t>
            </a:r>
            <a:r>
              <a:rPr lang="fr-FR" sz="1200" b="1" dirty="0"/>
              <a:t> Document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0477D0F-656A-48F8-91B6-78655E9C21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45" b="34453" l="19554" r="53879">
                        <a14:backgroundMark x1="50903" y1="25000" x2="50903" y2="25000"/>
                        <a14:backgroundMark x1="51222" y1="23507" x2="51222" y2="23507"/>
                        <a14:backgroundMark x1="47078" y1="23010" x2="47078" y2="23010"/>
                        <a14:backgroundMark x1="42508" y1="25871" x2="42508" y2="25871"/>
                        <a14:backgroundMark x1="46121" y1="28607" x2="46121" y2="28607"/>
                        <a14:backgroundMark x1="44208" y1="29851" x2="44208" y2="29851"/>
                        <a14:backgroundMark x1="39107" y1="23507" x2="39107" y2="23507"/>
                        <a14:backgroundMark x1="36132" y1="20398" x2="36132" y2="20398"/>
                      </a14:backgroundRemoval>
                    </a14:imgEffect>
                  </a14:imgLayer>
                </a14:imgProps>
              </a:ext>
            </a:extLst>
          </a:blip>
          <a:srcRect l="19598" t="9832" r="45582" b="65307"/>
          <a:stretch/>
        </p:blipFill>
        <p:spPr>
          <a:xfrm>
            <a:off x="14377" y="520270"/>
            <a:ext cx="3337943" cy="204750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522EA39-D9D0-419A-979D-0F846ED717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453" b="83582" l="56642" r="97875">
                        <a14:foregroundMark x1="81934" y1="73383" x2="81934" y2="73383"/>
                        <a14:foregroundMark x1="76196" y1="74129" x2="76196" y2="74129"/>
                        <a14:foregroundMark x1="77258" y1="76119" x2="77258" y2="76119"/>
                        <a14:backgroundMark x1="73964" y1="77363" x2="73964" y2="77363"/>
                        <a14:backgroundMark x1="65994" y1="82338" x2="65994" y2="82338"/>
                        <a14:backgroundMark x1="69501" y1="76368" x2="69501" y2="76368"/>
                        <a14:backgroundMark x1="68225" y1="77861" x2="68225" y2="77861"/>
                        <a14:backgroundMark x1="96174" y1="79602" x2="96174" y2="79602"/>
                      </a14:backgroundRemoval>
                    </a14:imgEffect>
                  </a14:imgLayer>
                </a14:imgProps>
              </a:ext>
            </a:extLst>
          </a:blip>
          <a:srcRect l="56302" t="33708" b="15918"/>
          <a:stretch/>
        </p:blipFill>
        <p:spPr>
          <a:xfrm>
            <a:off x="8537267" y="1109324"/>
            <a:ext cx="3654733" cy="3721118"/>
          </a:xfrm>
          <a:prstGeom prst="rect">
            <a:avLst/>
          </a:prstGeom>
        </p:spPr>
      </p:pic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77B09491-0CC8-4FEF-A963-5980994014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922" y="595835"/>
            <a:ext cx="6506154" cy="39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13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7892"/>
          <a:stretch/>
        </p:blipFill>
        <p:spPr>
          <a:xfrm>
            <a:off x="4504346" y="1650578"/>
            <a:ext cx="3175498" cy="5277895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A6231247-69BF-4D97-8E40-8C056BD47263}"/>
              </a:ext>
            </a:extLst>
          </p:cNvPr>
          <p:cNvSpPr txBox="1"/>
          <p:nvPr/>
        </p:nvSpPr>
        <p:spPr>
          <a:xfrm>
            <a:off x="1932093" y="180645"/>
            <a:ext cx="826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erzoTiTR" panose="00000800000000000000" pitchFamily="2" charset="0"/>
              </a:rPr>
              <a:t>GAME PILLARS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339CF58-E51D-44F0-B71E-2FAB7DAB50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0" y="1749521"/>
            <a:ext cx="4549745" cy="1740570"/>
          </a:xfrm>
          <a:prstGeom prst="rect">
            <a:avLst/>
          </a:prstGeom>
        </p:spPr>
      </p:pic>
      <p:sp>
        <p:nvSpPr>
          <p:cNvPr id="25" name="Google Shape;228;p38">
            <a:extLst>
              <a:ext uri="{FF2B5EF4-FFF2-40B4-BE49-F238E27FC236}">
                <a16:creationId xmlns:a16="http://schemas.microsoft.com/office/drawing/2014/main" id="{6DD514A5-0602-4AD2-9594-1349451E6D5D}"/>
              </a:ext>
            </a:extLst>
          </p:cNvPr>
          <p:cNvSpPr/>
          <p:nvPr/>
        </p:nvSpPr>
        <p:spPr>
          <a:xfrm>
            <a:off x="280182" y="1905619"/>
            <a:ext cx="4269563" cy="153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Battle</a:t>
            </a:r>
            <a:br>
              <a:rPr lang="en-US" sz="2000" dirty="0"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</a:br>
            <a:r>
              <a:rPr lang="en-US" dirty="0"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Cross over a plenty of roman camps, through the various countries 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339CF58-E51D-44F0-B71E-2FAB7DAB50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7442167" y="1757587"/>
            <a:ext cx="4549745" cy="174057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339CF58-E51D-44F0-B71E-2FAB7DAB50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588194" y="3810045"/>
            <a:ext cx="4549745" cy="174057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8339CF58-E51D-44F0-B71E-2FAB7DAB50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6889191" y="3810045"/>
            <a:ext cx="4549745" cy="1740570"/>
          </a:xfrm>
          <a:prstGeom prst="rect">
            <a:avLst/>
          </a:prstGeom>
        </p:spPr>
      </p:pic>
      <p:sp>
        <p:nvSpPr>
          <p:cNvPr id="27" name="Google Shape;227;p38">
            <a:extLst>
              <a:ext uri="{FF2B5EF4-FFF2-40B4-BE49-F238E27FC236}">
                <a16:creationId xmlns:a16="http://schemas.microsoft.com/office/drawing/2014/main" id="{DDEBC3E7-4E79-41EC-950B-62C69F07ECA9}"/>
              </a:ext>
            </a:extLst>
          </p:cNvPr>
          <p:cNvSpPr/>
          <p:nvPr/>
        </p:nvSpPr>
        <p:spPr>
          <a:xfrm>
            <a:off x="884571" y="4018582"/>
            <a:ext cx="4047622" cy="1323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36000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Puzzle</a:t>
            </a:r>
            <a:endParaRPr lang="en-US" sz="1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Berlin Sans FB" panose="020E0602020502020306" pitchFamily="34" charset="0"/>
              <a:ea typeface="Nunito Sans"/>
              <a:cs typeface="Nunito Sans"/>
              <a:sym typeface="Nunito Sans Light"/>
            </a:endParaRPr>
          </a:p>
          <a:p>
            <a:pPr lvl="0">
              <a:lnSpc>
                <a:spcPct val="115000"/>
              </a:lnSpc>
            </a:pPr>
            <a:r>
              <a:rPr lang="en-US" dirty="0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Use the Cristal </a:t>
            </a:r>
            <a:r>
              <a:rPr lang="en-US" dirty="0" err="1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Menhir</a:t>
            </a:r>
            <a:r>
              <a:rPr lang="en-US" dirty="0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 power and its </a:t>
            </a:r>
            <a:r>
              <a:rPr lang="en-US" dirty="0" err="1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synergie</a:t>
            </a:r>
            <a:r>
              <a:rPr lang="en-US" dirty="0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 on the environment .</a:t>
            </a:r>
            <a:endParaRPr lang="en-US" dirty="0">
              <a:latin typeface="Berlin Sans FB" panose="020E0602020502020306" pitchFamily="34" charset="0"/>
            </a:endParaRPr>
          </a:p>
        </p:txBody>
      </p:sp>
      <p:sp>
        <p:nvSpPr>
          <p:cNvPr id="26" name="Google Shape;224;p38">
            <a:extLst>
              <a:ext uri="{FF2B5EF4-FFF2-40B4-BE49-F238E27FC236}">
                <a16:creationId xmlns:a16="http://schemas.microsoft.com/office/drawing/2014/main" id="{968A548D-CBA8-489D-8724-189F2DDB348F}"/>
              </a:ext>
            </a:extLst>
          </p:cNvPr>
          <p:cNvSpPr/>
          <p:nvPr/>
        </p:nvSpPr>
        <p:spPr>
          <a:xfrm>
            <a:off x="7771934" y="1905619"/>
            <a:ext cx="3937000" cy="1510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6000" rIns="36000" bIns="0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E</a:t>
            </a: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Nunito Sans"/>
                <a:cs typeface="Nunito Sans"/>
                <a:sym typeface="Nunito Sans Black"/>
              </a:rPr>
              <a:t>xploration</a:t>
            </a:r>
            <a:endParaRPr lang="en-US" sz="1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Berlin Sans FB" panose="020E0602020502020306" pitchFamily="34" charset="0"/>
              <a:ea typeface="Nunito Sans"/>
              <a:cs typeface="Nunito Sans"/>
              <a:sym typeface="Nunito Sans Light"/>
            </a:endParaRPr>
          </a:p>
          <a:p>
            <a:pPr lvl="0">
              <a:lnSpc>
                <a:spcPct val="115000"/>
              </a:lnSpc>
              <a:buClr>
                <a:schemeClr val="dk1"/>
              </a:buClr>
            </a:pPr>
            <a:r>
              <a:rPr lang="en-US" dirty="0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Explore the </a:t>
            </a:r>
            <a:r>
              <a:rPr lang="en-US" dirty="0" err="1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replayable</a:t>
            </a:r>
            <a:r>
              <a:rPr lang="en-US" dirty="0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 areas to find the secondary quests, the secret passages and learn about the story of the place </a:t>
            </a:r>
            <a:endParaRPr lang="en-US" dirty="0">
              <a:latin typeface="Berlin Sans FB" panose="020E0602020502020306" pitchFamily="34" charset="0"/>
            </a:endParaRPr>
          </a:p>
        </p:txBody>
      </p:sp>
      <p:sp>
        <p:nvSpPr>
          <p:cNvPr id="28" name="Google Shape;229;p38">
            <a:extLst>
              <a:ext uri="{FF2B5EF4-FFF2-40B4-BE49-F238E27FC236}">
                <a16:creationId xmlns:a16="http://schemas.microsoft.com/office/drawing/2014/main" id="{EDA1032E-FB2B-473B-B250-F5D8A1606D33}"/>
              </a:ext>
            </a:extLst>
          </p:cNvPr>
          <p:cNvSpPr/>
          <p:nvPr/>
        </p:nvSpPr>
        <p:spPr>
          <a:xfrm>
            <a:off x="7180097" y="3907037"/>
            <a:ext cx="4223622" cy="1667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Collect</a:t>
            </a:r>
            <a:endParaRPr lang="en-US" sz="1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Berlin Sans FB" panose="020E0602020502020306" pitchFamily="34" charset="0"/>
              <a:ea typeface="Nunito Sans"/>
              <a:cs typeface="Nunito Sans"/>
              <a:sym typeface="Nunito Sans"/>
            </a:endParaRPr>
          </a:p>
          <a:p>
            <a:pPr lvl="0">
              <a:lnSpc>
                <a:spcPct val="115000"/>
              </a:lnSpc>
              <a:buClr>
                <a:schemeClr val="dk1"/>
              </a:buClr>
            </a:pPr>
            <a:r>
              <a:rPr lang="en-US" dirty="0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Break the fragile objects, hunt the boars, find bonus, seek the </a:t>
            </a:r>
            <a:r>
              <a:rPr lang="en-US" dirty="0" err="1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easter</a:t>
            </a:r>
            <a:r>
              <a:rPr lang="en-US" dirty="0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 eggs, and find out the hidden </a:t>
            </a:r>
            <a:r>
              <a:rPr lang="en-US" dirty="0" err="1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licence</a:t>
            </a:r>
            <a:r>
              <a:rPr lang="en-US" dirty="0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 glimpse</a:t>
            </a:r>
            <a:endParaRPr sz="900" dirty="0"/>
          </a:p>
        </p:txBody>
      </p:sp>
      <p:pic>
        <p:nvPicPr>
          <p:cNvPr id="8198" name="Picture 6" descr="RÃ©sultat de recherche d'images pour &quot;explore icon&quot;">
            <a:extLst>
              <a:ext uri="{FF2B5EF4-FFF2-40B4-BE49-F238E27FC236}">
                <a16:creationId xmlns:a16="http://schemas.microsoft.com/office/drawing/2014/main" id="{71E9C2B5-F20A-49CC-BF2C-EFBFD3E21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01440">
            <a:off x="10665530" y="1011333"/>
            <a:ext cx="147637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Ã©sultat de recherche d'images pour &quot;asterix helmet icon&quot;">
            <a:extLst>
              <a:ext uri="{FF2B5EF4-FFF2-40B4-BE49-F238E27FC236}">
                <a16:creationId xmlns:a16="http://schemas.microsoft.com/office/drawing/2014/main" id="{043486C9-9C67-4FF5-8BB9-BB9938794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5080" y="3263875"/>
            <a:ext cx="1344494" cy="128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RÃ©sultat de recherche d'images pour &quot;puzzle&quot;">
            <a:extLst>
              <a:ext uri="{FF2B5EF4-FFF2-40B4-BE49-F238E27FC236}">
                <a16:creationId xmlns:a16="http://schemas.microsoft.com/office/drawing/2014/main" id="{A45E2188-CA5F-451B-8A33-5D9C81A92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0619">
            <a:off x="4130425" y="3651227"/>
            <a:ext cx="1121011" cy="82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Ã©sultat de recherche d'images pour &quot;fight icon png&quot;">
            <a:extLst>
              <a:ext uri="{FF2B5EF4-FFF2-40B4-BE49-F238E27FC236}">
                <a16:creationId xmlns:a16="http://schemas.microsoft.com/office/drawing/2014/main" id="{31493547-101A-4531-AEA4-09C231FFF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605" y="1348967"/>
            <a:ext cx="1109238" cy="110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547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925" y="1247369"/>
            <a:ext cx="5003590" cy="437812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00" y="1247369"/>
            <a:ext cx="5003590" cy="43781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81CCFBB-16EA-4B81-A6F2-424B7B3456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4" t="9491" r="9276" b="69324"/>
          <a:stretch/>
        </p:blipFill>
        <p:spPr>
          <a:xfrm>
            <a:off x="3326835" y="4900229"/>
            <a:ext cx="6066784" cy="107552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6B842E9-4A36-4C72-AC1D-71EE6721085C}"/>
              </a:ext>
            </a:extLst>
          </p:cNvPr>
          <p:cNvSpPr txBox="1"/>
          <p:nvPr/>
        </p:nvSpPr>
        <p:spPr>
          <a:xfrm>
            <a:off x="1898259" y="1415008"/>
            <a:ext cx="28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Nunito Sans"/>
                <a:cs typeface="Nunito Sans"/>
              </a:rPr>
              <a:t>PRIMARY TARGET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CB080BD-3F50-4145-8422-553CC50885BB}"/>
              </a:ext>
            </a:extLst>
          </p:cNvPr>
          <p:cNvSpPr txBox="1"/>
          <p:nvPr/>
        </p:nvSpPr>
        <p:spPr>
          <a:xfrm>
            <a:off x="1238736" y="2213469"/>
            <a:ext cx="41944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erlin Sans FB" panose="020E0602020502020306" pitchFamily="34" charset="0"/>
              </a:rPr>
              <a:t>- </a:t>
            </a:r>
            <a:r>
              <a:rPr lang="en-US" sz="2400" u="sng" dirty="0">
                <a:latin typeface="Berlin Sans FB" panose="020E0602020502020306" pitchFamily="34" charset="0"/>
              </a:rPr>
              <a:t>8-13 years </a:t>
            </a:r>
            <a:r>
              <a:rPr lang="en-US" sz="2400" dirty="0">
                <a:latin typeface="Berlin Sans FB" panose="020E0602020502020306" pitchFamily="34" charset="0"/>
              </a:rPr>
              <a:t>old kids</a:t>
            </a:r>
            <a:br>
              <a:rPr lang="en-US" sz="2400" dirty="0">
                <a:latin typeface="Berlin Sans FB" panose="020E0602020502020306" pitchFamily="34" charset="0"/>
              </a:rPr>
            </a:br>
            <a:r>
              <a:rPr lang="en-US" sz="2400" dirty="0">
                <a:latin typeface="Berlin Sans FB" panose="020E0602020502020306" pitchFamily="34" charset="0"/>
              </a:rPr>
              <a:t> </a:t>
            </a:r>
          </a:p>
          <a:p>
            <a:r>
              <a:rPr lang="en-US" sz="2400" dirty="0">
                <a:latin typeface="Berlin Sans FB" panose="020E0602020502020306" pitchFamily="34" charset="0"/>
              </a:rPr>
              <a:t>- </a:t>
            </a:r>
            <a:r>
              <a:rPr lang="en-US" sz="2400" u="sng" dirty="0">
                <a:latin typeface="Berlin Sans FB" panose="020E0602020502020306" pitchFamily="34" charset="0"/>
              </a:rPr>
              <a:t>Parents </a:t>
            </a:r>
            <a:r>
              <a:rPr lang="en-US" sz="2400" dirty="0">
                <a:latin typeface="Berlin Sans FB" panose="020E0602020502020306" pitchFamily="34" charset="0"/>
              </a:rPr>
              <a:t>wanting to share moments with their kids  (and want them to discover a cartoon from their « generation »)</a:t>
            </a:r>
            <a:br>
              <a:rPr lang="fr-FR" sz="2400" dirty="0">
                <a:latin typeface="Berlin Sans FB" panose="020E0602020502020306" pitchFamily="34" charset="0"/>
              </a:rPr>
            </a:br>
            <a:endParaRPr lang="fr-FR" sz="2400" dirty="0">
              <a:latin typeface="Berlin Sans FB" panose="020E0602020502020306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CD1C11D-333B-4688-9614-E846569185A1}"/>
              </a:ext>
            </a:extLst>
          </p:cNvPr>
          <p:cNvSpPr txBox="1"/>
          <p:nvPr/>
        </p:nvSpPr>
        <p:spPr>
          <a:xfrm>
            <a:off x="7389925" y="1457558"/>
            <a:ext cx="3329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Nunito Sans"/>
                <a:cs typeface="Nunito Sans"/>
              </a:rPr>
              <a:t>SECONDARY TARGET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B5D315E-C583-4822-A6CB-B0777CBF37A4}"/>
              </a:ext>
            </a:extLst>
          </p:cNvPr>
          <p:cNvSpPr txBox="1"/>
          <p:nvPr/>
        </p:nvSpPr>
        <p:spPr>
          <a:xfrm>
            <a:off x="7001950" y="2117469"/>
            <a:ext cx="41055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sz="2400" dirty="0">
                <a:latin typeface="Berlin Sans FB" panose="020E0602020502020306" pitchFamily="34" charset="0"/>
              </a:rPr>
              <a:t>People </a:t>
            </a:r>
            <a:r>
              <a:rPr lang="fr-FR" sz="2400" dirty="0" err="1">
                <a:latin typeface="Berlin Sans FB" panose="020E0602020502020306" pitchFamily="34" charset="0"/>
              </a:rPr>
              <a:t>who</a:t>
            </a:r>
            <a:r>
              <a:rPr lang="fr-FR" sz="2400" dirty="0">
                <a:latin typeface="Berlin Sans FB" panose="020E0602020502020306" pitchFamily="34" charset="0"/>
              </a:rPr>
              <a:t> likes </a:t>
            </a:r>
            <a:r>
              <a:rPr lang="fr-FR" sz="2400" dirty="0" err="1">
                <a:latin typeface="Berlin Sans FB" panose="020E0602020502020306" pitchFamily="34" charset="0"/>
              </a:rPr>
              <a:t>adventure</a:t>
            </a:r>
            <a:r>
              <a:rPr lang="fr-FR" sz="2400" dirty="0">
                <a:latin typeface="Berlin Sans FB" panose="020E0602020502020306" pitchFamily="34" charset="0"/>
              </a:rPr>
              <a:t> and </a:t>
            </a:r>
            <a:r>
              <a:rPr lang="fr-FR" sz="2400" dirty="0" err="1">
                <a:latin typeface="Berlin Sans FB" panose="020E0602020502020306" pitchFamily="34" charset="0"/>
              </a:rPr>
              <a:t>cooperation</a:t>
            </a:r>
            <a:r>
              <a:rPr lang="fr-FR" sz="2400" dirty="0"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latin typeface="Berlin Sans FB" panose="020E0602020502020306" pitchFamily="34" charset="0"/>
              </a:rPr>
              <a:t>games</a:t>
            </a:r>
            <a:r>
              <a:rPr lang="fr-FR" sz="2400" dirty="0">
                <a:latin typeface="Berlin Sans FB" panose="020E0602020502020306" pitchFamily="34" charset="0"/>
              </a:rPr>
              <a:t> </a:t>
            </a:r>
            <a:r>
              <a:rPr lang="fr-FR" sz="2400" u="sng" dirty="0">
                <a:latin typeface="Berlin Sans FB" panose="020E0602020502020306" pitchFamily="34" charset="0"/>
              </a:rPr>
              <a:t>(25-40 </a:t>
            </a:r>
            <a:r>
              <a:rPr lang="fr-FR" sz="2400" u="sng" dirty="0" err="1">
                <a:latin typeface="Berlin Sans FB" panose="020E0602020502020306" pitchFamily="34" charset="0"/>
              </a:rPr>
              <a:t>years</a:t>
            </a:r>
            <a:r>
              <a:rPr lang="fr-FR" sz="2400" u="sng" dirty="0">
                <a:latin typeface="Berlin Sans FB" panose="020E0602020502020306" pitchFamily="34" charset="0"/>
              </a:rPr>
              <a:t> </a:t>
            </a:r>
            <a:r>
              <a:rPr lang="fr-FR" sz="2400" u="sng" dirty="0" err="1">
                <a:latin typeface="Berlin Sans FB" panose="020E0602020502020306" pitchFamily="34" charset="0"/>
              </a:rPr>
              <a:t>old</a:t>
            </a:r>
            <a:r>
              <a:rPr lang="fr-FR" sz="2400" u="sng" dirty="0">
                <a:latin typeface="Berlin Sans FB" panose="020E0602020502020306" pitchFamily="34" charset="0"/>
              </a:rPr>
              <a:t>)</a:t>
            </a:r>
            <a:br>
              <a:rPr lang="fr-FR" sz="2400" u="sng" dirty="0">
                <a:latin typeface="Berlin Sans FB" panose="020E0602020502020306" pitchFamily="34" charset="0"/>
              </a:rPr>
            </a:br>
            <a:endParaRPr lang="fr-FR" sz="2400" u="sng" dirty="0">
              <a:latin typeface="Berlin Sans FB" panose="020E0602020502020306" pitchFamily="34" charset="0"/>
            </a:endParaRPr>
          </a:p>
          <a:p>
            <a:pPr marL="342900" indent="-342900">
              <a:buFontTx/>
              <a:buChar char="-"/>
            </a:pPr>
            <a:r>
              <a:rPr lang="fr-FR" sz="2400" dirty="0">
                <a:latin typeface="Berlin Sans FB" panose="020E0602020502020306" pitchFamily="34" charset="0"/>
              </a:rPr>
              <a:t>Gamers </a:t>
            </a:r>
            <a:r>
              <a:rPr lang="fr-FR" sz="2400" dirty="0" err="1">
                <a:latin typeface="Berlin Sans FB" panose="020E0602020502020306" pitchFamily="34" charset="0"/>
              </a:rPr>
              <a:t>keen</a:t>
            </a:r>
            <a:r>
              <a:rPr lang="fr-FR" sz="2400" dirty="0">
                <a:latin typeface="Berlin Sans FB" panose="020E0602020502020306" pitchFamily="34" charset="0"/>
              </a:rPr>
              <a:t> on the XXL Franchise, </a:t>
            </a:r>
            <a:r>
              <a:rPr lang="fr-FR" sz="2400" dirty="0" err="1">
                <a:latin typeface="Berlin Sans FB" panose="020E0602020502020306" pitchFamily="34" charset="0"/>
              </a:rPr>
              <a:t>bringing</a:t>
            </a:r>
            <a:r>
              <a:rPr lang="fr-FR" sz="2400" dirty="0">
                <a:latin typeface="Berlin Sans FB" panose="020E0602020502020306" pitchFamily="34" charset="0"/>
              </a:rPr>
              <a:t> back </a:t>
            </a:r>
            <a:r>
              <a:rPr lang="fr-FR" sz="2400" dirty="0" err="1">
                <a:latin typeface="Berlin Sans FB" panose="020E0602020502020306" pitchFamily="34" charset="0"/>
              </a:rPr>
              <a:t>memories</a:t>
            </a:r>
            <a:endParaRPr lang="fr-FR" sz="2400" dirty="0">
              <a:latin typeface="Berlin Sans FB" panose="020E0602020502020306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6231247-69BF-4D97-8E40-8C056BD47263}"/>
              </a:ext>
            </a:extLst>
          </p:cNvPr>
          <p:cNvSpPr txBox="1"/>
          <p:nvPr/>
        </p:nvSpPr>
        <p:spPr>
          <a:xfrm>
            <a:off x="1965856" y="157155"/>
            <a:ext cx="826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erzoTiTR" panose="00000800000000000000" pitchFamily="2" charset="0"/>
              </a:rPr>
              <a:t>TARGETS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6B842E9-4A36-4C72-AC1D-71EE6721085C}"/>
              </a:ext>
            </a:extLst>
          </p:cNvPr>
          <p:cNvSpPr txBox="1"/>
          <p:nvPr/>
        </p:nvSpPr>
        <p:spPr>
          <a:xfrm>
            <a:off x="4030923" y="5423045"/>
            <a:ext cx="5358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Berlin Sans FB" panose="020E0602020502020306" pitchFamily="34" charset="0"/>
              </a:rPr>
              <a:t>THE PERFECT FAMILY GAME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81CCFBB-16EA-4B81-A6F2-424B7B3456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4" t="80403" r="9276" b="9015"/>
          <a:stretch/>
        </p:blipFill>
        <p:spPr>
          <a:xfrm>
            <a:off x="3326835" y="5946266"/>
            <a:ext cx="6066784" cy="5372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714170-9F78-44AA-851C-1C96EE7FF0F6}"/>
              </a:ext>
            </a:extLst>
          </p:cNvPr>
          <p:cNvSpPr/>
          <p:nvPr/>
        </p:nvSpPr>
        <p:spPr>
          <a:xfrm>
            <a:off x="0" y="6498485"/>
            <a:ext cx="1712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Berlin Sans FB" panose="020E0602020502020306" pitchFamily="34" charset="0"/>
              </a:rPr>
              <a:t>*Console </a:t>
            </a:r>
            <a:r>
              <a:rPr lang="fr-FR" dirty="0" err="1">
                <a:latin typeface="Berlin Sans FB" panose="020E0602020502020306" pitchFamily="34" charset="0"/>
              </a:rPr>
              <a:t>owners</a:t>
            </a:r>
            <a:endParaRPr lang="fr-FR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175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6" descr="RÃ©sultat de recherche d'images pour &quot;yoshi crafted world switch&quot;">
            <a:extLst>
              <a:ext uri="{FF2B5EF4-FFF2-40B4-BE49-F238E27FC236}">
                <a16:creationId xmlns:a16="http://schemas.microsoft.com/office/drawing/2014/main" id="{291B06AE-7B88-46B7-BD29-E01DA5C483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35621" y="324794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078F35E-7C4D-4892-932F-E9AC13FACA10}"/>
              </a:ext>
            </a:extLst>
          </p:cNvPr>
          <p:cNvSpPr txBox="1"/>
          <p:nvPr/>
        </p:nvSpPr>
        <p:spPr>
          <a:xfrm>
            <a:off x="696499" y="4560531"/>
            <a:ext cx="2316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erlin Sans FB" panose="020E0602020502020306" pitchFamily="34" charset="0"/>
              </a:rPr>
              <a:t>Release date: 27th of March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AB618EE-0CE6-43C2-8E63-E970FB97FF4E}"/>
              </a:ext>
            </a:extLst>
          </p:cNvPr>
          <p:cNvSpPr txBox="1"/>
          <p:nvPr/>
        </p:nvSpPr>
        <p:spPr>
          <a:xfrm>
            <a:off x="3589025" y="4537471"/>
            <a:ext cx="2394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erlin Sans FB" panose="020E0602020502020306" pitchFamily="34" charset="0"/>
              </a:rPr>
              <a:t>Release date: 29th of March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4FFEFA1-874C-487F-9579-1912CA604359}"/>
              </a:ext>
            </a:extLst>
          </p:cNvPr>
          <p:cNvSpPr txBox="1"/>
          <p:nvPr/>
        </p:nvSpPr>
        <p:spPr>
          <a:xfrm>
            <a:off x="6405314" y="4560531"/>
            <a:ext cx="2493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erlin Sans FB" panose="020E0602020502020306" pitchFamily="34" charset="0"/>
              </a:rPr>
              <a:t>Release date: 14th </a:t>
            </a:r>
            <a:r>
              <a:rPr lang="fr-FR" dirty="0" err="1">
                <a:latin typeface="Berlin Sans FB" panose="020E0602020502020306" pitchFamily="34" charset="0"/>
              </a:rPr>
              <a:t>February</a:t>
            </a:r>
            <a:endParaRPr lang="fr-FR" dirty="0">
              <a:latin typeface="Berlin Sans FB" panose="020E0602020502020306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7DCA484-513F-474F-8B96-916290D9FEF7}"/>
              </a:ext>
            </a:extLst>
          </p:cNvPr>
          <p:cNvSpPr txBox="1"/>
          <p:nvPr/>
        </p:nvSpPr>
        <p:spPr>
          <a:xfrm>
            <a:off x="9274744" y="4590170"/>
            <a:ext cx="2493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erlin Sans FB" panose="020E0602020502020306" pitchFamily="34" charset="0"/>
              </a:rPr>
              <a:t>Release date: 1st </a:t>
            </a:r>
            <a:r>
              <a:rPr lang="fr-FR" dirty="0" err="1">
                <a:latin typeface="Berlin Sans FB" panose="020E0602020502020306" pitchFamily="34" charset="0"/>
              </a:rPr>
              <a:t>February</a:t>
            </a:r>
            <a:endParaRPr lang="fr-FR" dirty="0">
              <a:latin typeface="Berlin Sans FB" panose="020E0602020502020306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47B3F7D-B0F4-472B-99B5-BBC638C85943}"/>
              </a:ext>
            </a:extLst>
          </p:cNvPr>
          <p:cNvGrpSpPr/>
          <p:nvPr/>
        </p:nvGrpSpPr>
        <p:grpSpPr>
          <a:xfrm>
            <a:off x="506425" y="997935"/>
            <a:ext cx="2681990" cy="3715489"/>
            <a:chOff x="1015263" y="1012265"/>
            <a:chExt cx="2681990" cy="3715489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7C09E5F3-4160-4B32-959F-42EFF64D0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94"/>
            <a:stretch/>
          </p:blipFill>
          <p:spPr>
            <a:xfrm>
              <a:off x="2404758" y="1012267"/>
              <a:ext cx="1292495" cy="3715487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DBDAFB1-4D2E-4FEA-841E-44E9B70734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708"/>
            <a:stretch/>
          </p:blipFill>
          <p:spPr>
            <a:xfrm>
              <a:off x="1015263" y="1012265"/>
              <a:ext cx="1829286" cy="3715487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A8664D61-A021-4070-997B-16D9F0857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33" r="39551"/>
            <a:stretch/>
          </p:blipFill>
          <p:spPr>
            <a:xfrm>
              <a:off x="1881056" y="1012266"/>
              <a:ext cx="931462" cy="3715487"/>
            </a:xfrm>
            <a:prstGeom prst="rect">
              <a:avLst/>
            </a:prstGeom>
          </p:spPr>
        </p:pic>
      </p:grpSp>
      <p:pic>
        <p:nvPicPr>
          <p:cNvPr id="1028" name="Picture 4" descr="RÃ©sultat de recherche d'images pour &quot;la grande aventure lego 2 switch&quot;">
            <a:extLst>
              <a:ext uri="{FF2B5EF4-FFF2-40B4-BE49-F238E27FC236}">
                <a16:creationId xmlns:a16="http://schemas.microsoft.com/office/drawing/2014/main" id="{4C289AAA-4C5D-483E-B476-F444294D93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3" r="19464"/>
          <a:stretch/>
        </p:blipFill>
        <p:spPr bwMode="auto">
          <a:xfrm>
            <a:off x="1043680" y="1572937"/>
            <a:ext cx="1630671" cy="267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50797609-8258-429E-BF01-30F1D1EE4E2D}"/>
              </a:ext>
            </a:extLst>
          </p:cNvPr>
          <p:cNvGrpSpPr/>
          <p:nvPr/>
        </p:nvGrpSpPr>
        <p:grpSpPr>
          <a:xfrm>
            <a:off x="3455590" y="999246"/>
            <a:ext cx="2681990" cy="3715489"/>
            <a:chOff x="1015263" y="1012265"/>
            <a:chExt cx="2681990" cy="3715489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2E7B83FE-5A38-45DC-948B-DE7A530834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94"/>
            <a:stretch/>
          </p:blipFill>
          <p:spPr>
            <a:xfrm>
              <a:off x="2404758" y="1012267"/>
              <a:ext cx="1292495" cy="3715487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8EA68D64-D029-4699-BA13-9B78788E54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708"/>
            <a:stretch/>
          </p:blipFill>
          <p:spPr>
            <a:xfrm>
              <a:off x="1015263" y="1012265"/>
              <a:ext cx="1829286" cy="3715487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B22F225F-4F75-4569-87CC-85F095A1A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33" r="39551"/>
            <a:stretch/>
          </p:blipFill>
          <p:spPr>
            <a:xfrm>
              <a:off x="1881056" y="1012266"/>
              <a:ext cx="931462" cy="3715487"/>
            </a:xfrm>
            <a:prstGeom prst="rect">
              <a:avLst/>
            </a:prstGeom>
          </p:spPr>
        </p:pic>
      </p:grpSp>
      <p:pic>
        <p:nvPicPr>
          <p:cNvPr id="1036" name="Picture 12" descr="RÃ©sultat de recherche d'images pour &quot;yoshi crafted world switch&quot;">
            <a:extLst>
              <a:ext uri="{FF2B5EF4-FFF2-40B4-BE49-F238E27FC236}">
                <a16:creationId xmlns:a16="http://schemas.microsoft.com/office/drawing/2014/main" id="{E640C491-D28A-4F61-BBA9-36CD40E4E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698" y="1544277"/>
            <a:ext cx="1642254" cy="270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E453A2D6-4430-45B9-9598-48C1BF714C47}"/>
              </a:ext>
            </a:extLst>
          </p:cNvPr>
          <p:cNvGrpSpPr/>
          <p:nvPr/>
        </p:nvGrpSpPr>
        <p:grpSpPr>
          <a:xfrm>
            <a:off x="6379660" y="981427"/>
            <a:ext cx="2681990" cy="3715489"/>
            <a:chOff x="1015263" y="1012265"/>
            <a:chExt cx="2681990" cy="3715489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D00E1AFF-24D3-4210-805E-87CCDAB6DC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94"/>
            <a:stretch/>
          </p:blipFill>
          <p:spPr>
            <a:xfrm>
              <a:off x="2404758" y="1012267"/>
              <a:ext cx="1292495" cy="3715487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43D1EE85-AE05-491C-B371-B358F15E78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708"/>
            <a:stretch/>
          </p:blipFill>
          <p:spPr>
            <a:xfrm>
              <a:off x="1015263" y="1012265"/>
              <a:ext cx="1829286" cy="3715487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DCDB0A2B-148E-46C9-B2D4-C7A1BD8F2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33" r="39551"/>
            <a:stretch/>
          </p:blipFill>
          <p:spPr>
            <a:xfrm>
              <a:off x="1881056" y="1012266"/>
              <a:ext cx="931462" cy="3715487"/>
            </a:xfrm>
            <a:prstGeom prst="rect">
              <a:avLst/>
            </a:prstGeom>
          </p:spPr>
        </p:pic>
      </p:grpSp>
      <p:pic>
        <p:nvPicPr>
          <p:cNvPr id="1038" name="Picture 14" descr="RÃ©sultat de recherche d'images pour &quot;degrees of separation pc&quot;">
            <a:extLst>
              <a:ext uri="{FF2B5EF4-FFF2-40B4-BE49-F238E27FC236}">
                <a16:creationId xmlns:a16="http://schemas.microsoft.com/office/drawing/2014/main" id="{96517EB6-4365-454A-B054-EA7440498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212" y="1735991"/>
            <a:ext cx="1820064" cy="239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10C418BF-6121-4E5A-AF8D-EDCA2A717C59}"/>
              </a:ext>
            </a:extLst>
          </p:cNvPr>
          <p:cNvGrpSpPr/>
          <p:nvPr/>
        </p:nvGrpSpPr>
        <p:grpSpPr>
          <a:xfrm>
            <a:off x="9239402" y="997935"/>
            <a:ext cx="2681990" cy="3715489"/>
            <a:chOff x="1015263" y="1012265"/>
            <a:chExt cx="2681990" cy="3715489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B252872-C500-4B32-A450-EF12E8B26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94"/>
            <a:stretch/>
          </p:blipFill>
          <p:spPr>
            <a:xfrm>
              <a:off x="2404758" y="1012267"/>
              <a:ext cx="1292495" cy="3715487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FF7DDD60-E75C-48F4-B06D-0CF714B16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708"/>
            <a:stretch/>
          </p:blipFill>
          <p:spPr>
            <a:xfrm>
              <a:off x="1015263" y="1012265"/>
              <a:ext cx="1829286" cy="3715487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2CBC4D33-FFC5-4815-ADB5-4AE9C3736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33" r="39551"/>
            <a:stretch/>
          </p:blipFill>
          <p:spPr>
            <a:xfrm>
              <a:off x="1881056" y="1012266"/>
              <a:ext cx="931462" cy="3715487"/>
            </a:xfrm>
            <a:prstGeom prst="rect">
              <a:avLst/>
            </a:prstGeom>
          </p:spPr>
        </p:pic>
      </p:grpSp>
      <p:pic>
        <p:nvPicPr>
          <p:cNvPr id="1026" name="Picture 2" descr="https://medias.micromania.fr/catalog/product/cache/1/image/940x500/9584d58a0ae6a5dee7a3194ff248c49a/2/2/2289852_max.jpg">
            <a:extLst>
              <a:ext uri="{FF2B5EF4-FFF2-40B4-BE49-F238E27FC236}">
                <a16:creationId xmlns:a16="http://schemas.microsoft.com/office/drawing/2014/main" id="{9444144B-A020-4B5C-B7E9-199EBD5065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34217"/>
          <a:stretch/>
        </p:blipFill>
        <p:spPr bwMode="auto">
          <a:xfrm>
            <a:off x="9768560" y="1545821"/>
            <a:ext cx="1642254" cy="274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4AD84A61-6E34-44B2-850C-AEC95B5A1C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6" b="17669"/>
          <a:stretch/>
        </p:blipFill>
        <p:spPr>
          <a:xfrm>
            <a:off x="544072" y="5182507"/>
            <a:ext cx="2629886" cy="87252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8B5E719-347C-4A9A-8F71-3F88D02867CA}"/>
              </a:ext>
            </a:extLst>
          </p:cNvPr>
          <p:cNvSpPr txBox="1"/>
          <p:nvPr/>
        </p:nvSpPr>
        <p:spPr>
          <a:xfrm>
            <a:off x="1161374" y="5412319"/>
            <a:ext cx="166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  <a:latin typeface="UderzoTiTR" panose="00000800000000000000" pitchFamily="2" charset="0"/>
              </a:rPr>
              <a:t>PRICE</a:t>
            </a:r>
            <a:r>
              <a:rPr lang="fr-FR" dirty="0"/>
              <a:t>: </a:t>
            </a:r>
            <a:r>
              <a:rPr lang="fr-FR" dirty="0">
                <a:solidFill>
                  <a:schemeClr val="bg1"/>
                </a:solidFill>
              </a:rPr>
              <a:t>39,99€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A932F4E5-5B83-4EE0-B977-FD88E25665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6" b="17669"/>
          <a:stretch/>
        </p:blipFill>
        <p:spPr>
          <a:xfrm>
            <a:off x="3525306" y="5168177"/>
            <a:ext cx="2629886" cy="87252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EF001017-8F66-4433-8D8D-195FC2353C24}"/>
              </a:ext>
            </a:extLst>
          </p:cNvPr>
          <p:cNvSpPr txBox="1"/>
          <p:nvPr/>
        </p:nvSpPr>
        <p:spPr>
          <a:xfrm>
            <a:off x="4040263" y="5397989"/>
            <a:ext cx="166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  <a:latin typeface="UderzoTiTR" panose="00000800000000000000" pitchFamily="2" charset="0"/>
              </a:rPr>
              <a:t>PRICE</a:t>
            </a:r>
            <a:r>
              <a:rPr lang="fr-FR" dirty="0"/>
              <a:t>: </a:t>
            </a:r>
            <a:r>
              <a:rPr lang="fr-FR" dirty="0">
                <a:solidFill>
                  <a:schemeClr val="bg1"/>
                </a:solidFill>
              </a:rPr>
              <a:t>64,99€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4576463F-A888-49BE-90AA-DEFD5B7794F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6" b="17669"/>
          <a:stretch/>
        </p:blipFill>
        <p:spPr>
          <a:xfrm>
            <a:off x="6354459" y="5138883"/>
            <a:ext cx="2629886" cy="872523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161144B-AD98-40FC-96CA-9E16AAD57EF7}"/>
              </a:ext>
            </a:extLst>
          </p:cNvPr>
          <p:cNvSpPr txBox="1"/>
          <p:nvPr/>
        </p:nvSpPr>
        <p:spPr>
          <a:xfrm>
            <a:off x="7014525" y="5368695"/>
            <a:ext cx="166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  <a:latin typeface="UderzoTiTR" panose="00000800000000000000" pitchFamily="2" charset="0"/>
              </a:rPr>
              <a:t>PRICE</a:t>
            </a:r>
            <a:r>
              <a:rPr lang="fr-FR" dirty="0"/>
              <a:t>: </a:t>
            </a:r>
            <a:r>
              <a:rPr lang="fr-FR" dirty="0" err="1">
                <a:solidFill>
                  <a:schemeClr val="bg1"/>
                </a:solidFill>
              </a:rPr>
              <a:t>tbd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54DACB83-9166-49DF-8795-DE60D112B4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6" b="17669"/>
          <a:stretch/>
        </p:blipFill>
        <p:spPr>
          <a:xfrm>
            <a:off x="9274744" y="5155390"/>
            <a:ext cx="2629886" cy="872523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5EFCDC8E-9B25-4869-A453-1ACA0016CACD}"/>
              </a:ext>
            </a:extLst>
          </p:cNvPr>
          <p:cNvSpPr txBox="1"/>
          <p:nvPr/>
        </p:nvSpPr>
        <p:spPr>
          <a:xfrm>
            <a:off x="9852717" y="5406986"/>
            <a:ext cx="166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  <a:latin typeface="UderzoTiTR" panose="00000800000000000000" pitchFamily="2" charset="0"/>
              </a:rPr>
              <a:t>PRICE</a:t>
            </a:r>
            <a:r>
              <a:rPr lang="fr-FR" dirty="0"/>
              <a:t>: </a:t>
            </a:r>
            <a:r>
              <a:rPr lang="fr-FR" dirty="0">
                <a:solidFill>
                  <a:schemeClr val="bg1"/>
                </a:solidFill>
              </a:rPr>
              <a:t>39,99€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A6231247-69BF-4D97-8E40-8C056BD47263}"/>
              </a:ext>
            </a:extLst>
          </p:cNvPr>
          <p:cNvSpPr txBox="1"/>
          <p:nvPr/>
        </p:nvSpPr>
        <p:spPr>
          <a:xfrm>
            <a:off x="1354963" y="143251"/>
            <a:ext cx="102261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erzoTiTR" panose="00000800000000000000" pitchFamily="2" charset="0"/>
              </a:rPr>
              <a:t>2019 COOP GAMES</a:t>
            </a:r>
          </a:p>
        </p:txBody>
      </p:sp>
    </p:spTree>
    <p:extLst>
      <p:ext uri="{BB962C8B-B14F-4D97-AF65-F5344CB8AC3E}">
        <p14:creationId xmlns:p14="http://schemas.microsoft.com/office/powerpoint/2010/main" val="2748701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e 42">
            <a:extLst>
              <a:ext uri="{FF2B5EF4-FFF2-40B4-BE49-F238E27FC236}">
                <a16:creationId xmlns:a16="http://schemas.microsoft.com/office/drawing/2014/main" id="{D47B3F7D-B0F4-472B-99B5-BBC638C85943}"/>
              </a:ext>
            </a:extLst>
          </p:cNvPr>
          <p:cNvGrpSpPr/>
          <p:nvPr/>
        </p:nvGrpSpPr>
        <p:grpSpPr>
          <a:xfrm>
            <a:off x="394131" y="997935"/>
            <a:ext cx="2681990" cy="3715489"/>
            <a:chOff x="1015263" y="1012265"/>
            <a:chExt cx="2681990" cy="3715489"/>
          </a:xfrm>
        </p:grpSpPr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7C09E5F3-4160-4B32-959F-42EFF64D0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94"/>
            <a:stretch/>
          </p:blipFill>
          <p:spPr>
            <a:xfrm>
              <a:off x="2404758" y="1012267"/>
              <a:ext cx="1292495" cy="3715487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CDBDAFB1-4D2E-4FEA-841E-44E9B70734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708"/>
            <a:stretch/>
          </p:blipFill>
          <p:spPr>
            <a:xfrm>
              <a:off x="1015263" y="1012265"/>
              <a:ext cx="1829286" cy="3715487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A8664D61-A021-4070-997B-16D9F0857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33" r="39551"/>
            <a:stretch/>
          </p:blipFill>
          <p:spPr>
            <a:xfrm>
              <a:off x="1881056" y="1012266"/>
              <a:ext cx="931462" cy="3715487"/>
            </a:xfrm>
            <a:prstGeom prst="rect">
              <a:avLst/>
            </a:prstGeom>
          </p:spPr>
        </p:pic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0797609-8258-429E-BF01-30F1D1EE4E2D}"/>
              </a:ext>
            </a:extLst>
          </p:cNvPr>
          <p:cNvGrpSpPr/>
          <p:nvPr/>
        </p:nvGrpSpPr>
        <p:grpSpPr>
          <a:xfrm>
            <a:off x="3364484" y="999261"/>
            <a:ext cx="2681990" cy="3715489"/>
            <a:chOff x="1015263" y="1012265"/>
            <a:chExt cx="2681990" cy="3715489"/>
          </a:xfrm>
        </p:grpSpPr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2E7B83FE-5A38-45DC-948B-DE7A530834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94"/>
            <a:stretch/>
          </p:blipFill>
          <p:spPr>
            <a:xfrm>
              <a:off x="2404758" y="1012267"/>
              <a:ext cx="1292495" cy="3715487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8EA68D64-D029-4699-BA13-9B78788E54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708"/>
            <a:stretch/>
          </p:blipFill>
          <p:spPr>
            <a:xfrm>
              <a:off x="1015263" y="1012265"/>
              <a:ext cx="1829286" cy="3715487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B22F225F-4F75-4569-87CC-85F095A1A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33" r="39551"/>
            <a:stretch/>
          </p:blipFill>
          <p:spPr>
            <a:xfrm>
              <a:off x="1881056" y="1012266"/>
              <a:ext cx="931462" cy="3715487"/>
            </a:xfrm>
            <a:prstGeom prst="rect">
              <a:avLst/>
            </a:prstGeom>
          </p:spPr>
        </p:pic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E453A2D6-4430-45B9-9598-48C1BF714C47}"/>
              </a:ext>
            </a:extLst>
          </p:cNvPr>
          <p:cNvGrpSpPr/>
          <p:nvPr/>
        </p:nvGrpSpPr>
        <p:grpSpPr>
          <a:xfrm>
            <a:off x="6298545" y="975452"/>
            <a:ext cx="2681990" cy="3715489"/>
            <a:chOff x="1015263" y="1012265"/>
            <a:chExt cx="2681990" cy="3715489"/>
          </a:xfrm>
        </p:grpSpPr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D00E1AFF-24D3-4210-805E-87CCDAB6DC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94"/>
            <a:stretch/>
          </p:blipFill>
          <p:spPr>
            <a:xfrm>
              <a:off x="2404758" y="1012267"/>
              <a:ext cx="1292495" cy="3715487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43D1EE85-AE05-491C-B371-B358F15E78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708"/>
            <a:stretch/>
          </p:blipFill>
          <p:spPr>
            <a:xfrm>
              <a:off x="1015263" y="1012265"/>
              <a:ext cx="1829286" cy="3715487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DCDB0A2B-148E-46C9-B2D4-C7A1BD8F2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33" r="39551"/>
            <a:stretch/>
          </p:blipFill>
          <p:spPr>
            <a:xfrm>
              <a:off x="1881056" y="1012266"/>
              <a:ext cx="931462" cy="3715487"/>
            </a:xfrm>
            <a:prstGeom prst="rect">
              <a:avLst/>
            </a:prstGeom>
          </p:spPr>
        </p:pic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10C418BF-6121-4E5A-AF8D-EDCA2A717C59}"/>
              </a:ext>
            </a:extLst>
          </p:cNvPr>
          <p:cNvGrpSpPr/>
          <p:nvPr/>
        </p:nvGrpSpPr>
        <p:grpSpPr>
          <a:xfrm>
            <a:off x="9127108" y="997935"/>
            <a:ext cx="2681990" cy="3715489"/>
            <a:chOff x="1015263" y="1012265"/>
            <a:chExt cx="2681990" cy="3715489"/>
          </a:xfrm>
        </p:grpSpPr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6B252872-C500-4B32-A450-EF12E8B26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94"/>
            <a:stretch/>
          </p:blipFill>
          <p:spPr>
            <a:xfrm>
              <a:off x="2404758" y="1012267"/>
              <a:ext cx="1292495" cy="3715487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FF7DDD60-E75C-48F4-B06D-0CF714B16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708"/>
            <a:stretch/>
          </p:blipFill>
          <p:spPr>
            <a:xfrm>
              <a:off x="1015263" y="1012265"/>
              <a:ext cx="1829286" cy="3715487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2CBC4D33-FFC5-4815-ADB5-4AE9C3736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33" r="39551"/>
            <a:stretch/>
          </p:blipFill>
          <p:spPr>
            <a:xfrm>
              <a:off x="1881056" y="1012266"/>
              <a:ext cx="931462" cy="3715487"/>
            </a:xfrm>
            <a:prstGeom prst="rect">
              <a:avLst/>
            </a:prstGeom>
          </p:spPr>
        </p:pic>
      </p:grpSp>
      <p:sp>
        <p:nvSpPr>
          <p:cNvPr id="9" name="AutoShape 6" descr="RÃ©sultat de recherche d'images pour &quot;yoshi crafted world switch&quot;">
            <a:extLst>
              <a:ext uri="{FF2B5EF4-FFF2-40B4-BE49-F238E27FC236}">
                <a16:creationId xmlns:a16="http://schemas.microsoft.com/office/drawing/2014/main" id="{291B06AE-7B88-46B7-BD29-E01DA5C483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58246" y="327661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2" name="Picture 4" descr="https://medias.micromania.fr/catalog/product/cache/1/image/940x500/9584d58a0ae6a5dee7a3194ff248c49a/1/3/1370588_max.jpg">
            <a:extLst>
              <a:ext uri="{FF2B5EF4-FFF2-40B4-BE49-F238E27FC236}">
                <a16:creationId xmlns:a16="http://schemas.microsoft.com/office/drawing/2014/main" id="{4EEF8500-9AC2-4412-B788-7CB6C5BBB6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7" r="33495"/>
          <a:stretch/>
        </p:blipFill>
        <p:spPr bwMode="auto">
          <a:xfrm>
            <a:off x="1001815" y="1655699"/>
            <a:ext cx="1459346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medias.micromania.fr/catalog/product/cache/1/image/940x500/9584d58a0ae6a5dee7a3194ff248c49a/u/n/un000_1.jpg">
            <a:extLst>
              <a:ext uri="{FF2B5EF4-FFF2-40B4-BE49-F238E27FC236}">
                <a16:creationId xmlns:a16="http://schemas.microsoft.com/office/drawing/2014/main" id="{FC5FC73A-4A5B-4724-A746-4E72026A56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8" r="33391"/>
          <a:stretch/>
        </p:blipFill>
        <p:spPr bwMode="auto">
          <a:xfrm>
            <a:off x="3960225" y="1754658"/>
            <a:ext cx="1491673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medias.micromania.fr/catalog/product/cache/1/image/940x500/9584d58a0ae6a5dee7a3194ff248c49a/1/5/1517039_max.jpg">
            <a:extLst>
              <a:ext uri="{FF2B5EF4-FFF2-40B4-BE49-F238E27FC236}">
                <a16:creationId xmlns:a16="http://schemas.microsoft.com/office/drawing/2014/main" id="{0D789DAA-B6BD-43AB-96D4-36955BE27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3" r="28336"/>
          <a:stretch/>
        </p:blipFill>
        <p:spPr bwMode="auto">
          <a:xfrm>
            <a:off x="6770729" y="1702181"/>
            <a:ext cx="1728664" cy="214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medias.micromania.fr/catalog/product/cache/1/image/940x500/9584d58a0ae6a5dee7a3194ff248c49a/1/7/1726384_max.jpg">
            <a:extLst>
              <a:ext uri="{FF2B5EF4-FFF2-40B4-BE49-F238E27FC236}">
                <a16:creationId xmlns:a16="http://schemas.microsoft.com/office/drawing/2014/main" id="{FC799F24-9E77-4B7E-871C-7B34C18516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8" r="29471"/>
          <a:stretch/>
        </p:blipFill>
        <p:spPr bwMode="auto">
          <a:xfrm>
            <a:off x="9704538" y="1715310"/>
            <a:ext cx="1583065" cy="204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D14967A6-9C93-4B13-97EA-AA0BC8752420}"/>
              </a:ext>
            </a:extLst>
          </p:cNvPr>
          <p:cNvSpPr txBox="1"/>
          <p:nvPr/>
        </p:nvSpPr>
        <p:spPr>
          <a:xfrm>
            <a:off x="544965" y="4596500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Release date: 4th </a:t>
            </a:r>
            <a:r>
              <a:rPr lang="fr-FR" dirty="0" err="1"/>
              <a:t>may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50FC9C7-ACB3-49D6-B5E2-D8647C0EA81A}"/>
              </a:ext>
            </a:extLst>
          </p:cNvPr>
          <p:cNvSpPr txBox="1"/>
          <p:nvPr/>
        </p:nvSpPr>
        <p:spPr>
          <a:xfrm>
            <a:off x="3378340" y="4627887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Release date: 4th </a:t>
            </a:r>
            <a:r>
              <a:rPr lang="fr-FR" dirty="0" err="1"/>
              <a:t>may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458AED1-EC5A-48AF-8D33-4513140A481B}"/>
              </a:ext>
            </a:extLst>
          </p:cNvPr>
          <p:cNvSpPr txBox="1"/>
          <p:nvPr/>
        </p:nvSpPr>
        <p:spPr>
          <a:xfrm>
            <a:off x="6335446" y="4601811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Release date: 13th July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F984925-BCE2-4D5C-A7E3-9A8C143C1047}"/>
              </a:ext>
            </a:extLst>
          </p:cNvPr>
          <p:cNvSpPr txBox="1"/>
          <p:nvPr/>
        </p:nvSpPr>
        <p:spPr>
          <a:xfrm>
            <a:off x="9115881" y="4614940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Release date: 20th July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C8C3AE6-E7EF-44EC-BC80-73478B1771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18" b="93182" l="7955" r="93182">
                        <a14:foregroundMark x1="63636" y1="46591" x2="63636" y2="46591"/>
                        <a14:foregroundMark x1="79545" y1="40909" x2="79545" y2="40909"/>
                        <a14:foregroundMark x1="81818" y1="18182" x2="81818" y2="18182"/>
                        <a14:foregroundMark x1="81818" y1="18182" x2="37500" y2="15909"/>
                        <a14:foregroundMark x1="14773" y1="29545" x2="68182" y2="75000"/>
                        <a14:foregroundMark x1="72727" y1="27273" x2="19318" y2="37500"/>
                        <a14:foregroundMark x1="10227" y1="19318" x2="67045" y2="29545"/>
                        <a14:foregroundMark x1="26136" y1="14773" x2="82955" y2="15909"/>
                        <a14:foregroundMark x1="37500" y1="45455" x2="36364" y2="90909"/>
                        <a14:foregroundMark x1="52273" y1="79545" x2="52273" y2="79545"/>
                        <a14:foregroundMark x1="68182" y1="85227" x2="68182" y2="85227"/>
                        <a14:foregroundMark x1="80682" y1="76136" x2="80682" y2="76136"/>
                        <a14:foregroundMark x1="79545" y1="61364" x2="80682" y2="55682"/>
                        <a14:foregroundMark x1="81818" y1="53409" x2="82955" y2="50000"/>
                        <a14:foregroundMark x1="82955" y1="48864" x2="84091" y2="46591"/>
                        <a14:foregroundMark x1="86364" y1="38636" x2="86364" y2="38636"/>
                        <a14:foregroundMark x1="86364" y1="38636" x2="87500" y2="36364"/>
                        <a14:foregroundMark x1="87500" y1="32955" x2="87500" y2="32955"/>
                        <a14:foregroundMark x1="87500" y1="28409" x2="89773" y2="20455"/>
                        <a14:foregroundMark x1="89773" y1="20455" x2="90909" y2="18182"/>
                        <a14:foregroundMark x1="90909" y1="12500" x2="90909" y2="12500"/>
                        <a14:foregroundMark x1="90909" y1="12500" x2="90909" y2="11364"/>
                        <a14:foregroundMark x1="90909" y1="10227" x2="90909" y2="10227"/>
                        <a14:foregroundMark x1="63636" y1="9091" x2="60227" y2="9091"/>
                        <a14:foregroundMark x1="60227" y1="9091" x2="50000" y2="9091"/>
                        <a14:foregroundMark x1="38636" y1="7955" x2="38636" y2="7955"/>
                        <a14:foregroundMark x1="37500" y1="7955" x2="28409" y2="7955"/>
                        <a14:foregroundMark x1="27273" y1="7955" x2="22727" y2="9091"/>
                        <a14:foregroundMark x1="22727" y1="9091" x2="17045" y2="12500"/>
                        <a14:foregroundMark x1="15909" y1="13636" x2="13636" y2="30682"/>
                        <a14:foregroundMark x1="13636" y1="32955" x2="11364" y2="40909"/>
                        <a14:foregroundMark x1="10227" y1="51136" x2="10227" y2="54545"/>
                        <a14:foregroundMark x1="10227" y1="54545" x2="10227" y2="59091"/>
                        <a14:foregroundMark x1="9091" y1="61364" x2="10227" y2="71591"/>
                        <a14:foregroundMark x1="11364" y1="71591" x2="13636" y2="76136"/>
                        <a14:foregroundMark x1="17045" y1="78409" x2="21591" y2="84091"/>
                        <a14:foregroundMark x1="23864" y1="84091" x2="26136" y2="85227"/>
                        <a14:foregroundMark x1="27273" y1="85227" x2="29545" y2="87500"/>
                        <a14:foregroundMark x1="31818" y1="87500" x2="42045" y2="89773"/>
                        <a14:foregroundMark x1="44318" y1="89773" x2="48864" y2="89773"/>
                        <a14:foregroundMark x1="51136" y1="89773" x2="55682" y2="89773"/>
                        <a14:foregroundMark x1="56818" y1="89773" x2="65909" y2="89773"/>
                        <a14:foregroundMark x1="68182" y1="89773" x2="71591" y2="89773"/>
                        <a14:foregroundMark x1="71591" y1="89773" x2="72727" y2="88636"/>
                        <a14:foregroundMark x1="73864" y1="88636" x2="78409" y2="88636"/>
                        <a14:foregroundMark x1="78409" y1="88636" x2="78409" y2="88636"/>
                        <a14:foregroundMark x1="80682" y1="88636" x2="82955" y2="88636"/>
                        <a14:foregroundMark x1="82955" y1="88636" x2="86364" y2="88636"/>
                        <a14:foregroundMark x1="86364" y1="88636" x2="86364" y2="88636"/>
                        <a14:foregroundMark x1="87500" y1="90909" x2="89773" y2="93182"/>
                        <a14:foregroundMark x1="89773" y1="93182" x2="89773" y2="93182"/>
                        <a14:foregroundMark x1="90909" y1="88636" x2="92045" y2="88636"/>
                        <a14:foregroundMark x1="93182" y1="85227" x2="90909" y2="76136"/>
                        <a14:foregroundMark x1="15909" y1="11364" x2="12500" y2="9091"/>
                        <a14:foregroundMark x1="10227" y1="7955" x2="7955" y2="6818"/>
                        <a14:foregroundMark x1="55682" y1="48864" x2="55682" y2="48864"/>
                        <a14:foregroundMark x1="64773" y1="55682" x2="64773" y2="556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2230" y="5896411"/>
            <a:ext cx="442791" cy="44279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F67EEB4-5C07-44FD-BFA2-9DF752F70E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4742" y1="32990" x2="68041" y2="29897"/>
                        <a14:foregroundMark x1="13402" y1="16495" x2="69072" y2="30928"/>
                        <a14:foregroundMark x1="69072" y1="30928" x2="45361" y2="56701"/>
                        <a14:foregroundMark x1="61856" y1="24742" x2="47423" y2="74227"/>
                        <a14:foregroundMark x1="47423" y1="74227" x2="44330" y2="74227"/>
                        <a14:foregroundMark x1="56701" y1="69072" x2="77320" y2="278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0337" y="5852980"/>
            <a:ext cx="542522" cy="54252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3370744-6937-461F-AE6B-B56219725A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348" b="88043" l="6742" r="91011">
                        <a14:foregroundMark x1="14607" y1="32609" x2="78652" y2="79348"/>
                        <a14:foregroundMark x1="84270" y1="28261" x2="20225" y2="82609"/>
                        <a14:foregroundMark x1="24719" y1="25000" x2="83146" y2="20652"/>
                        <a14:foregroundMark x1="83146" y1="20652" x2="89888" y2="79348"/>
                        <a14:foregroundMark x1="44944" y1="17391" x2="17978" y2="54348"/>
                        <a14:foregroundMark x1="6742" y1="29348" x2="6742" y2="29348"/>
                        <a14:foregroundMark x1="17978" y1="18478" x2="17978" y2="18478"/>
                        <a14:foregroundMark x1="17978" y1="11957" x2="17978" y2="11957"/>
                        <a14:foregroundMark x1="42697" y1="10870" x2="42697" y2="10870"/>
                        <a14:foregroundMark x1="82022" y1="14130" x2="82022" y2="14130"/>
                        <a14:foregroundMark x1="91011" y1="10870" x2="91011" y2="10870"/>
                        <a14:foregroundMark x1="91011" y1="89130" x2="91011" y2="89130"/>
                        <a14:foregroundMark x1="91011" y1="4348" x2="91011" y2="43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4372" y="5903359"/>
            <a:ext cx="476095" cy="492143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4BAF486B-988B-4B75-BC10-54763BA80A4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6" b="17669"/>
          <a:stretch/>
        </p:blipFill>
        <p:spPr>
          <a:xfrm>
            <a:off x="468683" y="4931619"/>
            <a:ext cx="2629886" cy="872523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B247806F-AD5F-43CA-BFBF-F60DE06E72C5}"/>
              </a:ext>
            </a:extLst>
          </p:cNvPr>
          <p:cNvSpPr txBox="1"/>
          <p:nvPr/>
        </p:nvSpPr>
        <p:spPr>
          <a:xfrm>
            <a:off x="1059642" y="5141229"/>
            <a:ext cx="166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  <a:latin typeface="UderzoTiTR" panose="00000800000000000000" pitchFamily="2" charset="0"/>
              </a:rPr>
              <a:t>PRICE:</a:t>
            </a:r>
            <a:r>
              <a:rPr lang="fr-FR" dirty="0"/>
              <a:t> </a:t>
            </a:r>
            <a:r>
              <a:rPr lang="fr-FR" dirty="0">
                <a:solidFill>
                  <a:schemeClr val="bg1"/>
                </a:solidFill>
              </a:rPr>
              <a:t>64,99€ 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D6C33493-650D-4A7B-946E-2C02FC565AB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31"/>
          <a:stretch/>
        </p:blipFill>
        <p:spPr>
          <a:xfrm>
            <a:off x="3380296" y="4918505"/>
            <a:ext cx="2629886" cy="1187011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E542CED6-405D-4D7F-8EAC-224EA94069F0}"/>
              </a:ext>
            </a:extLst>
          </p:cNvPr>
          <p:cNvSpPr txBox="1"/>
          <p:nvPr/>
        </p:nvSpPr>
        <p:spPr>
          <a:xfrm>
            <a:off x="3884590" y="5147664"/>
            <a:ext cx="166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  <a:latin typeface="UderzoTiTR" panose="00000800000000000000" pitchFamily="2" charset="0"/>
              </a:rPr>
              <a:t>PRICE</a:t>
            </a:r>
            <a:r>
              <a:rPr lang="fr-FR" dirty="0"/>
              <a:t>: </a:t>
            </a:r>
            <a:r>
              <a:rPr lang="fr-FR" dirty="0">
                <a:solidFill>
                  <a:schemeClr val="bg1"/>
                </a:solidFill>
              </a:rPr>
              <a:t>19,99€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1BF39F85-0F2E-4F19-8157-6DF39CE798B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31" b="17014"/>
          <a:stretch/>
        </p:blipFill>
        <p:spPr>
          <a:xfrm>
            <a:off x="6305064" y="4905361"/>
            <a:ext cx="2629886" cy="898781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A3F4BD09-8235-42F7-9E00-F39CB52587C4}"/>
              </a:ext>
            </a:extLst>
          </p:cNvPr>
          <p:cNvSpPr txBox="1"/>
          <p:nvPr/>
        </p:nvSpPr>
        <p:spPr>
          <a:xfrm>
            <a:off x="6823540" y="5156052"/>
            <a:ext cx="166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  <a:latin typeface="UderzoTiTR" panose="00000800000000000000" pitchFamily="2" charset="0"/>
              </a:rPr>
              <a:t>PRICE</a:t>
            </a:r>
            <a:r>
              <a:rPr lang="fr-FR" dirty="0"/>
              <a:t>: </a:t>
            </a:r>
            <a:r>
              <a:rPr lang="fr-FR" dirty="0">
                <a:solidFill>
                  <a:schemeClr val="bg1"/>
                </a:solidFill>
              </a:rPr>
              <a:t>39,99€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8CE88658-CA38-4155-84B9-4B21F36E8EF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5" b="15600"/>
          <a:stretch/>
        </p:blipFill>
        <p:spPr>
          <a:xfrm>
            <a:off x="9136326" y="4930545"/>
            <a:ext cx="2629886" cy="898781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8EFA35A8-EB76-4573-873F-90A5C0490A03}"/>
              </a:ext>
            </a:extLst>
          </p:cNvPr>
          <p:cNvSpPr txBox="1"/>
          <p:nvPr/>
        </p:nvSpPr>
        <p:spPr>
          <a:xfrm>
            <a:off x="9717244" y="5141229"/>
            <a:ext cx="166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  <a:latin typeface="UderzoTiTR" panose="00000800000000000000" pitchFamily="2" charset="0"/>
              </a:rPr>
              <a:t>PRICE</a:t>
            </a:r>
            <a:r>
              <a:rPr lang="fr-FR" dirty="0"/>
              <a:t>: </a:t>
            </a:r>
            <a:r>
              <a:rPr lang="fr-FR" dirty="0">
                <a:solidFill>
                  <a:schemeClr val="bg1"/>
                </a:solidFill>
              </a:rPr>
              <a:t>39,99€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A6231247-69BF-4D97-8E40-8C056BD47263}"/>
              </a:ext>
            </a:extLst>
          </p:cNvPr>
          <p:cNvSpPr txBox="1"/>
          <p:nvPr/>
        </p:nvSpPr>
        <p:spPr>
          <a:xfrm>
            <a:off x="1059642" y="134077"/>
            <a:ext cx="10819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erzoTiTR" panose="00000800000000000000" pitchFamily="2" charset="0"/>
              </a:rPr>
              <a:t>2018 COOP GAMES</a:t>
            </a:r>
          </a:p>
        </p:txBody>
      </p:sp>
    </p:spTree>
    <p:extLst>
      <p:ext uri="{BB962C8B-B14F-4D97-AF65-F5344CB8AC3E}">
        <p14:creationId xmlns:p14="http://schemas.microsoft.com/office/powerpoint/2010/main" val="3467240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53" y="2598368"/>
            <a:ext cx="5003590" cy="340430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1" y="2600400"/>
            <a:ext cx="5003590" cy="340430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BE47A72-9602-460F-A106-EA2899AA7123}"/>
              </a:ext>
            </a:extLst>
          </p:cNvPr>
          <p:cNvSpPr txBox="1"/>
          <p:nvPr/>
        </p:nvSpPr>
        <p:spPr>
          <a:xfrm>
            <a:off x="1724357" y="4474490"/>
            <a:ext cx="1368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234D2EC-06F5-428D-A420-14B4AEDF8D53}"/>
              </a:ext>
            </a:extLst>
          </p:cNvPr>
          <p:cNvSpPr txBox="1"/>
          <p:nvPr/>
        </p:nvSpPr>
        <p:spPr>
          <a:xfrm>
            <a:off x="7018721" y="3518512"/>
            <a:ext cx="542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fr-FR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9632EDD-1808-441D-93F0-93DAF916ABCD}"/>
              </a:ext>
            </a:extLst>
          </p:cNvPr>
          <p:cNvSpPr txBox="1"/>
          <p:nvPr/>
        </p:nvSpPr>
        <p:spPr>
          <a:xfrm>
            <a:off x="737871" y="2877055"/>
            <a:ext cx="5143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6231247-69BF-4D97-8E40-8C056BD47263}"/>
              </a:ext>
            </a:extLst>
          </p:cNvPr>
          <p:cNvSpPr txBox="1"/>
          <p:nvPr/>
        </p:nvSpPr>
        <p:spPr>
          <a:xfrm>
            <a:off x="1973842" y="317330"/>
            <a:ext cx="826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erzoTiTR" panose="00000800000000000000" pitchFamily="2" charset="0"/>
              </a:rPr>
              <a:t>MAGIC POTION EFFECTS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032159" y="2707172"/>
            <a:ext cx="47093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- </a:t>
            </a:r>
            <a:r>
              <a:rPr lang="fr-FR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Cooperation</a:t>
            </a:r>
            <a:r>
              <a:rPr lang="fr-FR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Mode</a:t>
            </a:r>
            <a:br>
              <a:rPr lang="fr-FR" sz="2000" dirty="0">
                <a:solidFill>
                  <a:schemeClr val="bg1"/>
                </a:solidFill>
                <a:latin typeface="Berlin Sans FB" panose="020E0602020502020306" pitchFamily="34" charset="0"/>
              </a:rPr>
            </a:br>
            <a:r>
              <a:rPr lang="fr-FR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br>
              <a:rPr lang="fr-FR" sz="2000" dirty="0">
                <a:solidFill>
                  <a:schemeClr val="bg1"/>
                </a:solidFill>
                <a:latin typeface="Berlin Sans FB" panose="020E0602020502020306" pitchFamily="34" charset="0"/>
              </a:rPr>
            </a:br>
            <a:r>
              <a:rPr lang="fr-FR" sz="2000" dirty="0">
                <a:latin typeface="Berlin Sans FB" panose="020E0602020502020306" pitchFamily="34" charset="0"/>
              </a:rPr>
              <a:t>- Unique Gameplay (Crystal Menhir), Story and </a:t>
            </a:r>
            <a:r>
              <a:rPr lang="fr-FR" sz="2000" dirty="0" err="1">
                <a:latin typeface="Berlin Sans FB" panose="020E0602020502020306" pitchFamily="34" charset="0"/>
              </a:rPr>
              <a:t>iconic</a:t>
            </a:r>
            <a:r>
              <a:rPr lang="fr-FR" sz="2000" dirty="0">
                <a:latin typeface="Berlin Sans FB" panose="020E0602020502020306" pitchFamily="34" charset="0"/>
              </a:rPr>
              <a:t> </a:t>
            </a:r>
            <a:r>
              <a:rPr lang="fr-FR" sz="2000" dirty="0" err="1">
                <a:latin typeface="Berlin Sans FB" panose="020E0602020502020306" pitchFamily="34" charset="0"/>
              </a:rPr>
              <a:t>funny</a:t>
            </a:r>
            <a:r>
              <a:rPr lang="fr-FR" sz="2000" dirty="0">
                <a:latin typeface="Berlin Sans FB" panose="020E0602020502020306" pitchFamily="34" charset="0"/>
              </a:rPr>
              <a:t> </a:t>
            </a:r>
            <a:r>
              <a:rPr lang="fr-FR" sz="2000" dirty="0" err="1">
                <a:latin typeface="Berlin Sans FB" panose="020E0602020502020306" pitchFamily="34" charset="0"/>
              </a:rPr>
              <a:t>characters</a:t>
            </a:r>
            <a:r>
              <a:rPr lang="fr-FR" sz="2000" dirty="0">
                <a:latin typeface="Berlin Sans FB" panose="020E0602020502020306" pitchFamily="34" charset="0"/>
              </a:rPr>
              <a:t> </a:t>
            </a:r>
            <a:br>
              <a:rPr lang="fr-FR" sz="2000" dirty="0">
                <a:solidFill>
                  <a:schemeClr val="bg1"/>
                </a:solidFill>
                <a:latin typeface="Berlin Sans FB" panose="020E0602020502020306" pitchFamily="34" charset="0"/>
              </a:rPr>
            </a:br>
            <a:br>
              <a:rPr lang="fr-FR" sz="2000" dirty="0">
                <a:solidFill>
                  <a:schemeClr val="bg1"/>
                </a:solidFill>
                <a:latin typeface="Berlin Sans FB" panose="020E0602020502020306" pitchFamily="34" charset="0"/>
              </a:rPr>
            </a:br>
            <a:r>
              <a:rPr lang="fr-FR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- Strong </a:t>
            </a:r>
            <a:r>
              <a:rPr lang="fr-FR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graphic</a:t>
            </a:r>
            <a:r>
              <a:rPr lang="fr-FR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enhancement</a:t>
            </a:r>
            <a:r>
              <a:rPr lang="fr-FR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compare to the </a:t>
            </a:r>
            <a:r>
              <a:rPr lang="fr-FR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previous</a:t>
            </a:r>
            <a:r>
              <a:rPr lang="fr-FR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game</a:t>
            </a:r>
            <a:br>
              <a:rPr lang="fr-FR" sz="2000" dirty="0">
                <a:solidFill>
                  <a:schemeClr val="bg1"/>
                </a:solidFill>
                <a:latin typeface="Berlin Sans FB" panose="020E0602020502020306" pitchFamily="34" charset="0"/>
              </a:rPr>
            </a:br>
            <a:endParaRPr lang="fr-FR" sz="2000" dirty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lvl="0"/>
            <a:r>
              <a:rPr lang="fr-FR" sz="2000" dirty="0">
                <a:latin typeface="Berlin Sans FB" panose="020E0602020502020306" pitchFamily="34" charset="0"/>
              </a:rPr>
              <a:t>- </a:t>
            </a:r>
            <a:r>
              <a:rPr lang="fr-FR" sz="2000" dirty="0" err="1">
                <a:latin typeface="Berlin Sans FB" panose="020E0602020502020306" pitchFamily="34" charset="0"/>
              </a:rPr>
              <a:t>References</a:t>
            </a:r>
            <a:endParaRPr lang="fr-FR" sz="2000" dirty="0"/>
          </a:p>
        </p:txBody>
      </p:sp>
      <p:sp>
        <p:nvSpPr>
          <p:cNvPr id="26" name="ZoneTexte 25"/>
          <p:cNvSpPr txBox="1"/>
          <p:nvPr/>
        </p:nvSpPr>
        <p:spPr>
          <a:xfrm>
            <a:off x="6923965" y="2707172"/>
            <a:ext cx="44201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000" dirty="0">
                <a:latin typeface="Berlin Sans FB" panose="020E0602020502020306" pitchFamily="34" charset="0"/>
              </a:rPr>
              <a:t>- Open </a:t>
            </a:r>
            <a:r>
              <a:rPr lang="fr-FR" sz="2000" dirty="0" err="1">
                <a:latin typeface="Berlin Sans FB" panose="020E0602020502020306" pitchFamily="34" charset="0"/>
              </a:rPr>
              <a:t>window</a:t>
            </a:r>
            <a:r>
              <a:rPr lang="fr-FR" sz="2000" dirty="0">
                <a:latin typeface="Berlin Sans FB" panose="020E0602020502020306" pitchFamily="34" charset="0"/>
              </a:rPr>
              <a:t> </a:t>
            </a:r>
            <a:r>
              <a:rPr lang="fr-FR" sz="2000" dirty="0" err="1">
                <a:latin typeface="Berlin Sans FB" panose="020E0602020502020306" pitchFamily="34" charset="0"/>
              </a:rPr>
              <a:t>regarding</a:t>
            </a:r>
            <a:r>
              <a:rPr lang="fr-FR" sz="2000" dirty="0">
                <a:latin typeface="Berlin Sans FB" panose="020E0602020502020306" pitchFamily="34" charset="0"/>
              </a:rPr>
              <a:t> </a:t>
            </a:r>
            <a:r>
              <a:rPr lang="fr-FR" sz="2000" dirty="0" err="1">
                <a:latin typeface="Berlin Sans FB" panose="020E0602020502020306" pitchFamily="34" charset="0"/>
              </a:rPr>
              <a:t>family</a:t>
            </a:r>
            <a:r>
              <a:rPr lang="fr-FR" sz="2000" dirty="0">
                <a:latin typeface="Berlin Sans FB" panose="020E0602020502020306" pitchFamily="34" charset="0"/>
              </a:rPr>
              <a:t>/party </a:t>
            </a:r>
            <a:r>
              <a:rPr lang="fr-FR" sz="2000" dirty="0" err="1">
                <a:latin typeface="Berlin Sans FB" panose="020E0602020502020306" pitchFamily="34" charset="0"/>
              </a:rPr>
              <a:t>games</a:t>
            </a:r>
            <a:br>
              <a:rPr lang="fr-FR" sz="2000" dirty="0">
                <a:latin typeface="Berlin Sans FB" panose="020E0602020502020306" pitchFamily="34" charset="0"/>
              </a:rPr>
            </a:br>
            <a:br>
              <a:rPr lang="fr-FR" sz="2000" dirty="0">
                <a:latin typeface="Berlin Sans FB" panose="020E0602020502020306" pitchFamily="34" charset="0"/>
              </a:rPr>
            </a:br>
            <a:r>
              <a:rPr lang="fr-FR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- New </a:t>
            </a:r>
            <a:r>
              <a:rPr lang="fr-FR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comic</a:t>
            </a:r>
            <a:r>
              <a:rPr lang="fr-FR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book releasing End of 2019</a:t>
            </a:r>
            <a:br>
              <a:rPr lang="fr-FR" sz="2000" dirty="0">
                <a:latin typeface="Berlin Sans FB" panose="020E0602020502020306" pitchFamily="34" charset="0"/>
              </a:rPr>
            </a:br>
            <a:br>
              <a:rPr lang="fr-FR" sz="2000" dirty="0">
                <a:latin typeface="Berlin Sans FB" panose="020E0602020502020306" pitchFamily="34" charset="0"/>
              </a:rPr>
            </a:br>
            <a:r>
              <a:rPr lang="fr-FR" sz="2000" dirty="0">
                <a:latin typeface="Berlin Sans FB" panose="020E0602020502020306" pitchFamily="34" charset="0"/>
              </a:rPr>
              <a:t>- </a:t>
            </a:r>
            <a:r>
              <a:rPr lang="fr-FR" sz="2000" dirty="0" err="1">
                <a:latin typeface="Berlin Sans FB" panose="020E0602020502020306" pitchFamily="34" charset="0"/>
              </a:rPr>
              <a:t>Asterix</a:t>
            </a:r>
            <a:r>
              <a:rPr lang="fr-FR" sz="2000" dirty="0">
                <a:latin typeface="Berlin Sans FB" panose="020E0602020502020306" pitchFamily="34" charset="0"/>
              </a:rPr>
              <a:t> 60th </a:t>
            </a:r>
            <a:r>
              <a:rPr lang="fr-FR" sz="2000" dirty="0" err="1">
                <a:latin typeface="Berlin Sans FB" panose="020E0602020502020306" pitchFamily="34" charset="0"/>
              </a:rPr>
              <a:t>anniversary</a:t>
            </a:r>
            <a:br>
              <a:rPr lang="fr-FR" sz="2000" dirty="0">
                <a:latin typeface="Berlin Sans FB" panose="020E0602020502020306" pitchFamily="34" charset="0"/>
              </a:rPr>
            </a:br>
            <a:br>
              <a:rPr lang="fr-FR" sz="2000" dirty="0">
                <a:latin typeface="Berlin Sans FB" panose="020E0602020502020306" pitchFamily="34" charset="0"/>
              </a:rPr>
            </a:br>
            <a:r>
              <a:rPr lang="fr-FR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- A </a:t>
            </a:r>
            <a:r>
              <a:rPr lang="fr-FR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game</a:t>
            </a:r>
            <a:r>
              <a:rPr lang="fr-FR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planned</a:t>
            </a:r>
            <a:r>
              <a:rPr lang="fr-FR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and </a:t>
            </a:r>
            <a:r>
              <a:rPr lang="fr-FR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fitted</a:t>
            </a:r>
            <a:r>
              <a:rPr lang="fr-FR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for the </a:t>
            </a:r>
            <a:r>
              <a:rPr lang="fr-FR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christmas</a:t>
            </a:r>
            <a:r>
              <a:rPr lang="fr-FR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period</a:t>
            </a:r>
            <a:r>
              <a:rPr lang="fr-FR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and </a:t>
            </a:r>
            <a:r>
              <a:rPr lang="fr-FR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retail</a:t>
            </a:r>
            <a:r>
              <a:rPr lang="fr-FR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levers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C586740-15AE-45E8-A097-6C0A5D54DD1A}"/>
              </a:ext>
            </a:extLst>
          </p:cNvPr>
          <p:cNvGrpSpPr/>
          <p:nvPr/>
        </p:nvGrpSpPr>
        <p:grpSpPr>
          <a:xfrm>
            <a:off x="1640637" y="1852947"/>
            <a:ext cx="3091641" cy="923853"/>
            <a:chOff x="-79753" y="1150125"/>
            <a:chExt cx="6066784" cy="160172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8893D94-87FF-4B6D-8A0F-45C58CF2AB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80403" r="9276" b="9015"/>
            <a:stretch/>
          </p:blipFill>
          <p:spPr>
            <a:xfrm>
              <a:off x="-79753" y="2214607"/>
              <a:ext cx="6066784" cy="537238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3950226-B610-43C0-9757-7828178559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9491" r="9276" b="69324"/>
            <a:stretch/>
          </p:blipFill>
          <p:spPr>
            <a:xfrm>
              <a:off x="-79753" y="1150125"/>
              <a:ext cx="6066784" cy="1075529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564EC95-00AF-4AD2-91A2-BA8AE8B0FB16}"/>
              </a:ext>
            </a:extLst>
          </p:cNvPr>
          <p:cNvSpPr/>
          <p:nvPr/>
        </p:nvSpPr>
        <p:spPr>
          <a:xfrm>
            <a:off x="2133940" y="1988995"/>
            <a:ext cx="23266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Nunito Sans"/>
                <a:cs typeface="Nunito Sans"/>
              </a:rPr>
              <a:t>Strenghts</a:t>
            </a:r>
            <a:r>
              <a:rPr lang="fr-FR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Nunito Sans"/>
                <a:cs typeface="Nunito Sans"/>
              </a:rPr>
              <a:t> </a:t>
            </a:r>
            <a:endParaRPr lang="fr-FR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BF0012B0-BD92-4FD9-9F9E-2807184EF67C}"/>
              </a:ext>
            </a:extLst>
          </p:cNvPr>
          <p:cNvGrpSpPr/>
          <p:nvPr/>
        </p:nvGrpSpPr>
        <p:grpSpPr>
          <a:xfrm>
            <a:off x="6923965" y="1852947"/>
            <a:ext cx="4226805" cy="923853"/>
            <a:chOff x="-79753" y="1150125"/>
            <a:chExt cx="6066784" cy="1601720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B0E00CB-6DFE-4AC0-9C33-577892B77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80403" r="9276" b="9015"/>
            <a:stretch/>
          </p:blipFill>
          <p:spPr>
            <a:xfrm>
              <a:off x="-79753" y="2214607"/>
              <a:ext cx="6066784" cy="537238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7A589F6A-2008-42DD-8C9B-BC6E751E6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9491" r="9276" b="69324"/>
            <a:stretch/>
          </p:blipFill>
          <p:spPr>
            <a:xfrm>
              <a:off x="-79753" y="1150125"/>
              <a:ext cx="6066784" cy="1075529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FA60DE2-9677-435C-BFA1-634404C10B01}"/>
              </a:ext>
            </a:extLst>
          </p:cNvPr>
          <p:cNvSpPr/>
          <p:nvPr/>
        </p:nvSpPr>
        <p:spPr>
          <a:xfrm>
            <a:off x="7491546" y="1976581"/>
            <a:ext cx="309164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Nunito Sans"/>
                <a:cs typeface="Nunito Sans"/>
              </a:rPr>
              <a:t>Opportunities</a:t>
            </a:r>
            <a:br>
              <a:rPr lang="fr-FR" sz="1400" dirty="0">
                <a:latin typeface="Berlin Sans FB" panose="020E0602020502020306" pitchFamily="34" charset="0"/>
              </a:rPr>
            </a:br>
            <a:endParaRPr lang="fr-FR" sz="1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269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Ã©sultat de recherche d'images pour &quot;kool king&quot;">
            <a:extLst>
              <a:ext uri="{FF2B5EF4-FFF2-40B4-BE49-F238E27FC236}">
                <a16:creationId xmlns:a16="http://schemas.microsoft.com/office/drawing/2014/main" id="{A3241BF6-037C-4AF7-98DE-CD7B19FC8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922" y="2434517"/>
            <a:ext cx="2075925" cy="2075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RÃ©sultat de recherche d'images pour &quot;mcdonalds asterix&quot;">
            <a:extLst>
              <a:ext uri="{FF2B5EF4-FFF2-40B4-BE49-F238E27FC236}">
                <a16:creationId xmlns:a16="http://schemas.microsoft.com/office/drawing/2014/main" id="{A36A7274-0288-4335-AA68-10E4C7FCC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851" y="4335555"/>
            <a:ext cx="3148668" cy="1771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BAF486B-988B-4B75-BC10-54763BA80A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6" b="17669"/>
          <a:stretch/>
        </p:blipFill>
        <p:spPr>
          <a:xfrm>
            <a:off x="8021227" y="5628338"/>
            <a:ext cx="4051738" cy="87252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/>
          <a:srcRect b="75849"/>
          <a:stretch/>
        </p:blipFill>
        <p:spPr>
          <a:xfrm>
            <a:off x="8862867" y="1470478"/>
            <a:ext cx="2427671" cy="92022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6231247-69BF-4D97-8E40-8C056BD47263}"/>
              </a:ext>
            </a:extLst>
          </p:cNvPr>
          <p:cNvSpPr txBox="1"/>
          <p:nvPr/>
        </p:nvSpPr>
        <p:spPr>
          <a:xfrm>
            <a:off x="1953063" y="140887"/>
            <a:ext cx="910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erzoTiTR" panose="00000800000000000000" pitchFamily="2" charset="0"/>
              </a:rPr>
              <a:t>Marketing Actions Direction (TBD)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1261A59-3DDC-4684-8082-0D50FA6780BE}"/>
              </a:ext>
            </a:extLst>
          </p:cNvPr>
          <p:cNvSpPr txBox="1"/>
          <p:nvPr/>
        </p:nvSpPr>
        <p:spPr>
          <a:xfrm>
            <a:off x="8435318" y="5741435"/>
            <a:ext cx="3321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Berlin Sans FB" panose="020E0602020502020306" pitchFamily="34" charset="0"/>
              </a:rPr>
              <a:t>Family-targeted</a:t>
            </a:r>
            <a:r>
              <a:rPr lang="fr-FR" dirty="0">
                <a:latin typeface="Berlin Sans FB" panose="020E0602020502020306" pitchFamily="34" charset="0"/>
              </a:rPr>
              <a:t> marketing </a:t>
            </a:r>
            <a:r>
              <a:rPr lang="fr-FR" dirty="0" err="1">
                <a:latin typeface="Berlin Sans FB" panose="020E0602020502020306" pitchFamily="34" charset="0"/>
              </a:rPr>
              <a:t>operations</a:t>
            </a:r>
            <a:endParaRPr lang="fr-FR" dirty="0">
              <a:latin typeface="Berlin Sans FB" panose="020E0602020502020306" pitchFamily="34" charset="0"/>
            </a:endParaRPr>
          </a:p>
        </p:txBody>
      </p:sp>
      <p:cxnSp>
        <p:nvCxnSpPr>
          <p:cNvPr id="4" name="Connecteur droit 3"/>
          <p:cNvCxnSpPr/>
          <p:nvPr/>
        </p:nvCxnSpPr>
        <p:spPr>
          <a:xfrm>
            <a:off x="3839044" y="1579338"/>
            <a:ext cx="31531" cy="416209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7930056" y="1621419"/>
            <a:ext cx="31531" cy="416209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4BAF486B-988B-4B75-BC10-54763BA80A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6" b="17669"/>
          <a:stretch/>
        </p:blipFill>
        <p:spPr>
          <a:xfrm>
            <a:off x="3815986" y="5628338"/>
            <a:ext cx="4051738" cy="872523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1261A59-3DDC-4684-8082-0D50FA6780BE}"/>
              </a:ext>
            </a:extLst>
          </p:cNvPr>
          <p:cNvSpPr txBox="1"/>
          <p:nvPr/>
        </p:nvSpPr>
        <p:spPr>
          <a:xfrm>
            <a:off x="4230077" y="5741435"/>
            <a:ext cx="3321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Berlin Sans FB" panose="020E0602020502020306" pitchFamily="34" charset="0"/>
              </a:rPr>
              <a:t>Cooperation-based</a:t>
            </a:r>
            <a:r>
              <a:rPr lang="fr-FR" dirty="0">
                <a:latin typeface="Berlin Sans FB" panose="020E0602020502020306" pitchFamily="34" charset="0"/>
              </a:rPr>
              <a:t> marketing </a:t>
            </a:r>
            <a:r>
              <a:rPr lang="fr-FR" dirty="0" err="1">
                <a:latin typeface="Berlin Sans FB" panose="020E0602020502020306" pitchFamily="34" charset="0"/>
              </a:rPr>
              <a:t>operations</a:t>
            </a:r>
            <a:endParaRPr lang="fr-FR" dirty="0">
              <a:latin typeface="Berlin Sans FB" panose="020E0602020502020306" pitchFamily="34" charset="0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BAF486B-988B-4B75-BC10-54763BA80A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6" b="17669"/>
          <a:stretch/>
        </p:blipFill>
        <p:spPr>
          <a:xfrm>
            <a:off x="-241156" y="5628338"/>
            <a:ext cx="4051738" cy="872523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81261A59-3DDC-4684-8082-0D50FA6780BE}"/>
              </a:ext>
            </a:extLst>
          </p:cNvPr>
          <p:cNvSpPr txBox="1"/>
          <p:nvPr/>
        </p:nvSpPr>
        <p:spPr>
          <a:xfrm>
            <a:off x="172935" y="5741435"/>
            <a:ext cx="3321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erlin Sans FB" panose="020E0602020502020306" pitchFamily="34" charset="0"/>
              </a:rPr>
              <a:t>Key </a:t>
            </a:r>
            <a:r>
              <a:rPr lang="fr-FR" dirty="0" err="1">
                <a:latin typeface="Berlin Sans FB" panose="020E0602020502020306" pitchFamily="34" charset="0"/>
              </a:rPr>
              <a:t>product</a:t>
            </a:r>
            <a:r>
              <a:rPr lang="fr-FR" dirty="0">
                <a:latin typeface="Berlin Sans FB" panose="020E0602020502020306" pitchFamily="34" charset="0"/>
              </a:rPr>
              <a:t> of the </a:t>
            </a:r>
            <a:r>
              <a:rPr lang="fr-FR" dirty="0" err="1">
                <a:latin typeface="Berlin Sans FB" panose="020E0602020502020306" pitchFamily="34" charset="0"/>
              </a:rPr>
              <a:t>Asterix</a:t>
            </a:r>
            <a:r>
              <a:rPr lang="fr-FR" dirty="0">
                <a:latin typeface="Berlin Sans FB" panose="020E0602020502020306" pitchFamily="34" charset="0"/>
              </a:rPr>
              <a:t> 60th </a:t>
            </a:r>
            <a:r>
              <a:rPr lang="fr-FR" dirty="0" err="1">
                <a:latin typeface="Berlin Sans FB" panose="020E0602020502020306" pitchFamily="34" charset="0"/>
              </a:rPr>
              <a:t>birthday</a:t>
            </a:r>
            <a:r>
              <a:rPr lang="fr-FR" dirty="0">
                <a:latin typeface="Berlin Sans FB" panose="020E0602020502020306" pitchFamily="34" charset="0"/>
              </a:rPr>
              <a:t> </a:t>
            </a:r>
            <a:r>
              <a:rPr lang="fr-FR" dirty="0" err="1">
                <a:latin typeface="Berlin Sans FB" panose="020E0602020502020306" pitchFamily="34" charset="0"/>
              </a:rPr>
              <a:t>campaign</a:t>
            </a:r>
            <a:endParaRPr lang="fr-FR" dirty="0">
              <a:latin typeface="Berlin Sans FB" panose="020E0602020502020306" pitchFamily="34" charset="0"/>
            </a:endParaRPr>
          </a:p>
        </p:txBody>
      </p:sp>
      <p:pic>
        <p:nvPicPr>
          <p:cNvPr id="9218" name="Picture 2" descr="RÃ©sultat de recherche d'images pour &quot;60 an asterix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7542"/>
            <a:ext cx="3243448" cy="247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5956" y="1890703"/>
            <a:ext cx="2736973" cy="308489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FEA07F3-C659-40B7-9DBE-EA321E493775}"/>
              </a:ext>
            </a:extLst>
          </p:cNvPr>
          <p:cNvSpPr txBox="1"/>
          <p:nvPr/>
        </p:nvSpPr>
        <p:spPr>
          <a:xfrm>
            <a:off x="8947899" y="2475564"/>
            <a:ext cx="21258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ACCD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VIDEO GAME</a:t>
            </a:r>
            <a:br>
              <a:rPr lang="fr-FR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fr-FR" dirty="0"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fr-FR" dirty="0" err="1">
                <a:latin typeface="Aharoni" panose="02010803020104030203" pitchFamily="2" charset="-79"/>
                <a:cs typeface="Aharoni" panose="02010803020104030203" pitchFamily="2" charset="-79"/>
              </a:rPr>
              <a:t>Your</a:t>
            </a:r>
            <a:r>
              <a:rPr lang="fr-FR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FR" dirty="0" err="1">
                <a:latin typeface="Aharoni" panose="02010803020104030203" pitchFamily="2" charset="-79"/>
                <a:cs typeface="Aharoni" panose="02010803020104030203" pitchFamily="2" charset="-79"/>
              </a:rPr>
              <a:t>Meal</a:t>
            </a:r>
            <a:endParaRPr lang="fr-FR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6" name="Picture 2" descr="RÃ©sultat de recherche d'images pour &quot;burger king&quot;">
            <a:extLst>
              <a:ext uri="{FF2B5EF4-FFF2-40B4-BE49-F238E27FC236}">
                <a16:creationId xmlns:a16="http://schemas.microsoft.com/office/drawing/2014/main" id="{8FD0EC9E-2942-4DB6-80D9-A2FE70AE8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492" y="1340336"/>
            <a:ext cx="1384179" cy="142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40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4BAF486B-988B-4B75-BC10-54763BA80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6" b="17669"/>
          <a:stretch/>
        </p:blipFill>
        <p:spPr>
          <a:xfrm>
            <a:off x="7961587" y="5628338"/>
            <a:ext cx="4051738" cy="87252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6231247-69BF-4D97-8E40-8C056BD47263}"/>
              </a:ext>
            </a:extLst>
          </p:cNvPr>
          <p:cNvSpPr txBox="1"/>
          <p:nvPr/>
        </p:nvSpPr>
        <p:spPr>
          <a:xfrm>
            <a:off x="1196126" y="50471"/>
            <a:ext cx="910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erzoTiTR" panose="00000800000000000000" pitchFamily="2" charset="0"/>
              </a:rPr>
              <a:t>Retail</a:t>
            </a:r>
            <a:r>
              <a:rPr lang="fr-FR" sz="4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erzoTiTR" panose="00000800000000000000" pitchFamily="2" charset="0"/>
              </a:rPr>
              <a:t> Actions Direction (TBD)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1261A59-3DDC-4684-8082-0D50FA6780BE}"/>
              </a:ext>
            </a:extLst>
          </p:cNvPr>
          <p:cNvSpPr txBox="1"/>
          <p:nvPr/>
        </p:nvSpPr>
        <p:spPr>
          <a:xfrm>
            <a:off x="8375678" y="5741435"/>
            <a:ext cx="3321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erlin Sans FB" panose="020E0602020502020306" pitchFamily="34" charset="0"/>
              </a:rPr>
              <a:t>…and a </a:t>
            </a:r>
            <a:r>
              <a:rPr lang="fr-FR" dirty="0" err="1">
                <a:latin typeface="Berlin Sans FB" panose="020E0602020502020306" pitchFamily="34" charset="0"/>
              </a:rPr>
              <a:t>stronger</a:t>
            </a:r>
            <a:r>
              <a:rPr lang="fr-FR" dirty="0">
                <a:latin typeface="Berlin Sans FB" panose="020E0602020502020306" pitchFamily="34" charset="0"/>
              </a:rPr>
              <a:t> in-store </a:t>
            </a:r>
            <a:r>
              <a:rPr lang="fr-FR" dirty="0" err="1">
                <a:latin typeface="Berlin Sans FB" panose="020E0602020502020306" pitchFamily="34" charset="0"/>
              </a:rPr>
              <a:t>presence</a:t>
            </a:r>
            <a:endParaRPr lang="fr-FR" dirty="0">
              <a:latin typeface="Berlin Sans FB" panose="020E0602020502020306" pitchFamily="34" charset="0"/>
            </a:endParaRPr>
          </a:p>
        </p:txBody>
      </p:sp>
      <p:cxnSp>
        <p:nvCxnSpPr>
          <p:cNvPr id="4" name="Connecteur droit 3"/>
          <p:cNvCxnSpPr/>
          <p:nvPr/>
        </p:nvCxnSpPr>
        <p:spPr>
          <a:xfrm>
            <a:off x="3839044" y="1579338"/>
            <a:ext cx="31531" cy="416209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7930056" y="1621419"/>
            <a:ext cx="31531" cy="416209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4BAF486B-988B-4B75-BC10-54763BA80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6" b="17669"/>
          <a:stretch/>
        </p:blipFill>
        <p:spPr>
          <a:xfrm>
            <a:off x="3815986" y="5628338"/>
            <a:ext cx="4051738" cy="872523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1261A59-3DDC-4684-8082-0D50FA6780BE}"/>
              </a:ext>
            </a:extLst>
          </p:cNvPr>
          <p:cNvSpPr txBox="1"/>
          <p:nvPr/>
        </p:nvSpPr>
        <p:spPr>
          <a:xfrm>
            <a:off x="4230077" y="5741435"/>
            <a:ext cx="3321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Berlin Sans FB" panose="020E0602020502020306" pitchFamily="34" charset="0"/>
              </a:rPr>
              <a:t>Activating</a:t>
            </a:r>
            <a:r>
              <a:rPr lang="fr-FR" dirty="0">
                <a:latin typeface="Berlin Sans FB" panose="020E0602020502020306" pitchFamily="34" charset="0"/>
              </a:rPr>
              <a:t> </a:t>
            </a:r>
            <a:r>
              <a:rPr lang="fr-FR" dirty="0" err="1">
                <a:latin typeface="Berlin Sans FB" panose="020E0602020502020306" pitchFamily="34" charset="0"/>
              </a:rPr>
              <a:t>stronger</a:t>
            </a:r>
            <a:r>
              <a:rPr lang="fr-FR" dirty="0">
                <a:latin typeface="Berlin Sans FB" panose="020E0602020502020306" pitchFamily="34" charset="0"/>
              </a:rPr>
              <a:t> </a:t>
            </a:r>
            <a:r>
              <a:rPr lang="fr-FR" dirty="0" err="1">
                <a:latin typeface="Berlin Sans FB" panose="020E0602020502020306" pitchFamily="34" charset="0"/>
              </a:rPr>
              <a:t>incentives</a:t>
            </a:r>
            <a:r>
              <a:rPr lang="fr-FR" dirty="0">
                <a:latin typeface="Berlin Sans FB" panose="020E0602020502020306" pitchFamily="34" charset="0"/>
              </a:rPr>
              <a:t> for </a:t>
            </a:r>
            <a:r>
              <a:rPr lang="fr-FR" dirty="0" err="1">
                <a:latin typeface="Berlin Sans FB" panose="020E0602020502020306" pitchFamily="34" charset="0"/>
              </a:rPr>
              <a:t>pre-orders</a:t>
            </a:r>
            <a:r>
              <a:rPr lang="fr-FR" dirty="0">
                <a:latin typeface="Berlin Sans FB" panose="020E0602020502020306" pitchFamily="34" charset="0"/>
              </a:rPr>
              <a:t>…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BAF486B-988B-4B75-BC10-54763BA80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6" b="17669"/>
          <a:stretch/>
        </p:blipFill>
        <p:spPr>
          <a:xfrm>
            <a:off x="-241156" y="5628338"/>
            <a:ext cx="4051738" cy="872523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81261A59-3DDC-4684-8082-0D50FA6780BE}"/>
              </a:ext>
            </a:extLst>
          </p:cNvPr>
          <p:cNvSpPr txBox="1"/>
          <p:nvPr/>
        </p:nvSpPr>
        <p:spPr>
          <a:xfrm>
            <a:off x="172935" y="5741435"/>
            <a:ext cx="3321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erlin Sans FB" panose="020E0602020502020306" pitchFamily="34" charset="0"/>
              </a:rPr>
              <a:t>Official </a:t>
            </a:r>
            <a:r>
              <a:rPr lang="fr-FR" dirty="0" err="1">
                <a:latin typeface="Berlin Sans FB" panose="020E0602020502020306" pitchFamily="34" charset="0"/>
              </a:rPr>
              <a:t>comic</a:t>
            </a:r>
            <a:r>
              <a:rPr lang="fr-FR" dirty="0">
                <a:latin typeface="Berlin Sans FB" panose="020E0602020502020306" pitchFamily="34" charset="0"/>
              </a:rPr>
              <a:t> book </a:t>
            </a:r>
            <a:r>
              <a:rPr lang="fr-FR" dirty="0" err="1">
                <a:latin typeface="Berlin Sans FB" panose="020E0602020502020306" pitchFamily="34" charset="0"/>
              </a:rPr>
              <a:t>retail</a:t>
            </a:r>
            <a:r>
              <a:rPr lang="fr-FR" dirty="0">
                <a:latin typeface="Berlin Sans FB" panose="020E0602020502020306" pitchFamily="34" charset="0"/>
              </a:rPr>
              <a:t> </a:t>
            </a:r>
            <a:r>
              <a:rPr lang="fr-FR" dirty="0" err="1">
                <a:latin typeface="Berlin Sans FB" panose="020E0602020502020306" pitchFamily="34" charset="0"/>
              </a:rPr>
              <a:t>partnership</a:t>
            </a:r>
            <a:endParaRPr lang="fr-FR" dirty="0">
              <a:latin typeface="Berlin Sans FB" panose="020E0602020502020306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35" y="1621419"/>
            <a:ext cx="2659228" cy="3760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5EEB69B-B220-45B0-86CD-56A0B90D3B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077" y="1769784"/>
            <a:ext cx="3054707" cy="1543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Imagen 2">
            <a:extLst>
              <a:ext uri="{FF2B5EF4-FFF2-40B4-BE49-F238E27FC236}">
                <a16:creationId xmlns:a16="http://schemas.microsoft.com/office/drawing/2014/main" id="{1F47F7FE-ABA4-4D3D-B0E9-CFB284A569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071" y="3501681"/>
            <a:ext cx="1500447" cy="2054829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3408D05-54C7-44E5-8A89-86E86C7AF5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583" y="969668"/>
            <a:ext cx="3076977" cy="1487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n 4">
            <a:extLst>
              <a:ext uri="{FF2B5EF4-FFF2-40B4-BE49-F238E27FC236}">
                <a16:creationId xmlns:a16="http://schemas.microsoft.com/office/drawing/2014/main" id="{576AD9DC-D39A-4999-A296-6C10F5B97A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105" y="3501681"/>
            <a:ext cx="1464852" cy="208383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22F7C60-7807-4BAE-B9A3-654B98785F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464" y="1034466"/>
            <a:ext cx="1663991" cy="2218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2B30E0F-627E-48C0-A28C-36298ED990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576" y="3524774"/>
            <a:ext cx="2603098" cy="1952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 23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9B2FAACC-0B4C-4A6E-9B83-6CCD3C7B292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9" r="7188"/>
          <a:stretch/>
        </p:blipFill>
        <p:spPr>
          <a:xfrm>
            <a:off x="10349332" y="987895"/>
            <a:ext cx="1394126" cy="2311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5894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-24064" y="1139799"/>
            <a:ext cx="6485021" cy="577835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6231247-69BF-4D97-8E40-8C056BD47263}"/>
              </a:ext>
            </a:extLst>
          </p:cNvPr>
          <p:cNvSpPr txBox="1"/>
          <p:nvPr/>
        </p:nvSpPr>
        <p:spPr>
          <a:xfrm>
            <a:off x="1965856" y="157155"/>
            <a:ext cx="826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erzoTiTR" panose="00000800000000000000" pitchFamily="2" charset="0"/>
              </a:rPr>
              <a:t>MARKETING EVENTS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43216" y="1139799"/>
            <a:ext cx="3470806" cy="5778359"/>
          </a:xfrm>
          <a:prstGeom prst="rect">
            <a:avLst/>
          </a:prstGeom>
          <a:solidFill>
            <a:srgbClr val="CC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6F6C717-5FEC-454C-9826-0F8AF36E91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3055" y="3170838"/>
            <a:ext cx="3070057" cy="230254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63500">
            <a:solidFill>
              <a:schemeClr val="bg1"/>
            </a:solidFill>
          </a:ln>
          <a:effectLst>
            <a:reflection blurRad="12700" stA="0" endPos="28000" dist="5000" dir="5400000" sy="-100000" algn="bl" rotWithShape="0"/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1F71C19-0E2A-4B9C-BB10-F4796F4E5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775" y="1380106"/>
            <a:ext cx="2519398" cy="1889549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63500">
            <a:solidFill>
              <a:schemeClr val="bg1"/>
            </a:solidFill>
          </a:ln>
          <a:effectLst>
            <a:reflection blurRad="12700" stA="0" endPos="28000" dist="5000" dir="5400000" sy="-100000" algn="bl" rotWithShape="0"/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AE8BBAE-4434-4304-85A9-A829C89547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4615837"/>
            <a:ext cx="2266545" cy="1699909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63500">
            <a:solidFill>
              <a:schemeClr val="bg1"/>
            </a:solidFill>
          </a:ln>
          <a:effectLst>
            <a:reflection blurRad="12700" stA="0" endPos="28000" dist="5000" dir="5400000" sy="-100000" algn="bl" rotWithShape="0"/>
          </a:effectLst>
        </p:spPr>
      </p:pic>
      <p:pic>
        <p:nvPicPr>
          <p:cNvPr id="15" name="Picture 4" descr="Image associÃ©e">
            <a:extLst>
              <a:ext uri="{FF2B5EF4-FFF2-40B4-BE49-F238E27FC236}">
                <a16:creationId xmlns:a16="http://schemas.microsoft.com/office/drawing/2014/main" id="{C80AAE31-EEF4-4ED2-BD96-6CDB8EBC7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0951" y="1388881"/>
            <a:ext cx="1905603" cy="190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logo gamescom 2018 png">
            <a:extLst>
              <a:ext uri="{FF2B5EF4-FFF2-40B4-BE49-F238E27FC236}">
                <a16:creationId xmlns:a16="http://schemas.microsoft.com/office/drawing/2014/main" id="{4D1C2E29-79A4-4A6D-AA0B-1E5644433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76" y="2655562"/>
            <a:ext cx="4974767" cy="166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7FB3866-5D47-41A6-BD12-E837716161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77" y="4277943"/>
            <a:ext cx="2865321" cy="214899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63500">
            <a:solidFill>
              <a:schemeClr val="bg1"/>
            </a:solidFill>
          </a:ln>
          <a:effectLst>
            <a:reflection blurRad="12700" stA="0" endPos="28000" dist="5000" dir="5400000" sy="-100000" algn="bl" rotWithShape="0"/>
          </a:effectLst>
        </p:spPr>
      </p:pic>
      <p:pic>
        <p:nvPicPr>
          <p:cNvPr id="20" name="Picture 10" descr="Image result for drapeau allemagne">
            <a:extLst>
              <a:ext uri="{FF2B5EF4-FFF2-40B4-BE49-F238E27FC236}">
                <a16:creationId xmlns:a16="http://schemas.microsoft.com/office/drawing/2014/main" id="{538D3E67-42C0-4AE3-96E6-0F1E18E9B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34" y="1417578"/>
            <a:ext cx="741036" cy="44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mage result for drapeau france">
            <a:extLst>
              <a:ext uri="{FF2B5EF4-FFF2-40B4-BE49-F238E27FC236}">
                <a16:creationId xmlns:a16="http://schemas.microsoft.com/office/drawing/2014/main" id="{BEA5E646-DFEA-4A60-851C-ED4C6AAC3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481" y="1343240"/>
            <a:ext cx="728566" cy="48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5D42CDC9-68C3-4C2B-B79C-A54C906C5BCF}"/>
              </a:ext>
            </a:extLst>
          </p:cNvPr>
          <p:cNvSpPr txBox="1"/>
          <p:nvPr/>
        </p:nvSpPr>
        <p:spPr>
          <a:xfrm>
            <a:off x="1204248" y="6482455"/>
            <a:ext cx="3162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fr-FR" sz="2400" dirty="0">
                <a:solidFill>
                  <a:schemeClr val="bg1"/>
                </a:solidFill>
                <a:latin typeface="UderzoTiTR" panose="00000800000000000000" pitchFamily="2" charset="0"/>
              </a:rPr>
              <a:t>+ 370 000 </a:t>
            </a:r>
            <a:r>
              <a:rPr lang="fr-FR" sz="2400" dirty="0" err="1">
                <a:solidFill>
                  <a:schemeClr val="bg1"/>
                </a:solidFill>
                <a:latin typeface="UderzoTiTR" panose="00000800000000000000" pitchFamily="2" charset="0"/>
              </a:rPr>
              <a:t>visitors</a:t>
            </a:r>
            <a:endParaRPr lang="fr-FR" sz="2400" dirty="0">
              <a:solidFill>
                <a:schemeClr val="bg1"/>
              </a:solidFill>
              <a:latin typeface="UderzoTiTR" panose="00000800000000000000" pitchFamily="2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053C757-A909-46C3-8FE9-BDA78EE5A89D}"/>
              </a:ext>
            </a:extLst>
          </p:cNvPr>
          <p:cNvSpPr txBox="1"/>
          <p:nvPr/>
        </p:nvSpPr>
        <p:spPr>
          <a:xfrm>
            <a:off x="6790677" y="6416973"/>
            <a:ext cx="3162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fr-FR" sz="2400" dirty="0">
                <a:solidFill>
                  <a:schemeClr val="bg1"/>
                </a:solidFill>
                <a:latin typeface="UderzoTiTR" panose="00000800000000000000" pitchFamily="2" charset="0"/>
              </a:rPr>
              <a:t>+ 350 000 </a:t>
            </a:r>
            <a:r>
              <a:rPr lang="fr-FR" sz="2400" dirty="0" err="1">
                <a:solidFill>
                  <a:schemeClr val="bg1"/>
                </a:solidFill>
                <a:latin typeface="UderzoTiTR" panose="00000800000000000000" pitchFamily="2" charset="0"/>
              </a:rPr>
              <a:t>visitors</a:t>
            </a:r>
            <a:endParaRPr lang="fr-FR" sz="2400" dirty="0">
              <a:solidFill>
                <a:schemeClr val="bg1"/>
              </a:solidFill>
              <a:latin typeface="UderzoTiTR" panose="000008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6352A3-5A47-433B-953A-BFE7B3718F5D}"/>
              </a:ext>
            </a:extLst>
          </p:cNvPr>
          <p:cNvSpPr/>
          <p:nvPr/>
        </p:nvSpPr>
        <p:spPr>
          <a:xfrm>
            <a:off x="9914023" y="1139799"/>
            <a:ext cx="2277978" cy="5778359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E4A122D-68BF-480A-A3EF-7AD415FBC8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1288194" y="1318550"/>
            <a:ext cx="702445" cy="467566"/>
          </a:xfrm>
          <a:prstGeom prst="rect">
            <a:avLst/>
          </a:prstGeom>
        </p:spPr>
      </p:pic>
      <p:pic>
        <p:nvPicPr>
          <p:cNvPr id="2050" name="Picture 2" descr="Image associÃ©e">
            <a:extLst>
              <a:ext uri="{FF2B5EF4-FFF2-40B4-BE49-F238E27FC236}">
                <a16:creationId xmlns:a16="http://schemas.microsoft.com/office/drawing/2014/main" id="{DFC59A25-0520-4B83-BA05-9F6114B13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104" y="2201863"/>
            <a:ext cx="1965535" cy="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401E884C-709F-4375-B486-D5E8FE11465F}"/>
              </a:ext>
            </a:extLst>
          </p:cNvPr>
          <p:cNvSpPr txBox="1"/>
          <p:nvPr/>
        </p:nvSpPr>
        <p:spPr>
          <a:xfrm>
            <a:off x="10079571" y="6087161"/>
            <a:ext cx="1864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fr-FR" sz="2400" dirty="0">
                <a:solidFill>
                  <a:schemeClr val="bg1"/>
                </a:solidFill>
                <a:latin typeface="UderzoTiTR" panose="00000800000000000000" pitchFamily="2" charset="0"/>
              </a:rPr>
              <a:t>+ 136 000</a:t>
            </a:r>
            <a:br>
              <a:rPr lang="fr-FR" sz="2400" dirty="0">
                <a:solidFill>
                  <a:schemeClr val="bg1"/>
                </a:solidFill>
                <a:latin typeface="UderzoTiTR" panose="00000800000000000000" pitchFamily="2" charset="0"/>
              </a:rPr>
            </a:br>
            <a:r>
              <a:rPr lang="fr-FR" sz="2400" dirty="0">
                <a:solidFill>
                  <a:schemeClr val="bg1"/>
                </a:solidFill>
                <a:latin typeface="UderzoTiTR" panose="00000800000000000000" pitchFamily="2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UderzoTiTR" panose="00000800000000000000" pitchFamily="2" charset="0"/>
              </a:rPr>
              <a:t>visitors</a:t>
            </a:r>
            <a:endParaRPr lang="fr-FR" sz="2400" dirty="0">
              <a:solidFill>
                <a:schemeClr val="bg1"/>
              </a:solidFill>
              <a:latin typeface="UderzoTiTR" panose="00000800000000000000" pitchFamily="2" charset="0"/>
            </a:endParaRPr>
          </a:p>
        </p:txBody>
      </p:sp>
      <p:pic>
        <p:nvPicPr>
          <p:cNvPr id="24" name="Imagen 12">
            <a:extLst>
              <a:ext uri="{FF2B5EF4-FFF2-40B4-BE49-F238E27FC236}">
                <a16:creationId xmlns:a16="http://schemas.microsoft.com/office/drawing/2014/main" id="{6DBD3B7A-85AF-4834-B710-C85E92E4B98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62236" y="3689995"/>
            <a:ext cx="2154518" cy="1615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63740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8339CF58-E51D-44F0-B71E-2FAB7DAB50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-10347" y="2474569"/>
            <a:ext cx="12202347" cy="937786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CCF819CF-722A-46DA-9B64-74D3FF428E58}"/>
              </a:ext>
            </a:extLst>
          </p:cNvPr>
          <p:cNvSpPr txBox="1"/>
          <p:nvPr/>
        </p:nvSpPr>
        <p:spPr>
          <a:xfrm>
            <a:off x="69354" y="2527963"/>
            <a:ext cx="11704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PR PLAN</a:t>
            </a:r>
            <a:endParaRPr lang="en-US" sz="48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353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1DED2C5-F996-4175-938F-3961A6775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345" y="1712418"/>
            <a:ext cx="5003590" cy="450634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0ABE0E5-87A7-4209-A47E-A1E682825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50" y="1859089"/>
            <a:ext cx="4467635" cy="402365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26F133B-290D-45E2-ABDA-37C15973D407}"/>
              </a:ext>
            </a:extLst>
          </p:cNvPr>
          <p:cNvSpPr txBox="1"/>
          <p:nvPr/>
        </p:nvSpPr>
        <p:spPr>
          <a:xfrm>
            <a:off x="1774624" y="4592"/>
            <a:ext cx="910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erzoTiTR" panose="00000800000000000000" pitchFamily="2" charset="0"/>
              </a:rPr>
              <a:t>COMMUNICATION STRATEGY</a:t>
            </a:r>
            <a:endParaRPr lang="fr-FR" sz="44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UderzoTiTR" panose="00000800000000000000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51B024B-141C-41BA-9ACF-A7D0D6E08522}"/>
              </a:ext>
            </a:extLst>
          </p:cNvPr>
          <p:cNvSpPr txBox="1"/>
          <p:nvPr/>
        </p:nvSpPr>
        <p:spPr>
          <a:xfrm>
            <a:off x="6540668" y="1859089"/>
            <a:ext cx="46341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Activities</a:t>
            </a:r>
            <a:r>
              <a:rPr lang="fr-FR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erlin Sans FB" panose="020E0602020502020306" pitchFamily="34" charset="0"/>
              </a:rPr>
              <a:t>Focus on top </a:t>
            </a:r>
            <a:r>
              <a:rPr lang="fr-FR" dirty="0" err="1">
                <a:latin typeface="Berlin Sans FB" panose="020E0602020502020306" pitchFamily="34" charset="0"/>
              </a:rPr>
              <a:t>outlets</a:t>
            </a:r>
            <a:r>
              <a:rPr lang="fr-FR" dirty="0">
                <a:latin typeface="Berlin Sans FB" panose="020E0602020502020306" pitchFamily="34" charset="0"/>
              </a:rPr>
              <a:t> and </a:t>
            </a:r>
            <a:r>
              <a:rPr lang="fr-FR" dirty="0" err="1">
                <a:latin typeface="Berlin Sans FB" panose="020E0602020502020306" pitchFamily="34" charset="0"/>
              </a:rPr>
              <a:t>influencers</a:t>
            </a:r>
            <a:br>
              <a:rPr lang="fr-FR" dirty="0">
                <a:latin typeface="Berlin Sans FB" panose="020E0602020502020306" pitchFamily="34" charset="0"/>
              </a:rPr>
            </a:br>
            <a:endParaRPr lang="fr-FR" dirty="0">
              <a:latin typeface="Berlin Sans FB" panose="020E0602020502020306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erlin Sans FB" panose="020E0602020502020306" pitchFamily="34" charset="0"/>
              </a:rPr>
              <a:t>High impact </a:t>
            </a:r>
            <a:r>
              <a:rPr lang="fr-FR" dirty="0" err="1">
                <a:latin typeface="Berlin Sans FB" panose="020E0602020502020306" pitchFamily="34" charset="0"/>
              </a:rPr>
              <a:t>awarness</a:t>
            </a:r>
            <a:r>
              <a:rPr lang="fr-FR" dirty="0">
                <a:latin typeface="Berlin Sans FB" panose="020E0602020502020306" pitchFamily="34" charset="0"/>
              </a:rPr>
              <a:t> </a:t>
            </a:r>
            <a:r>
              <a:rPr lang="fr-FR" dirty="0" err="1">
                <a:latin typeface="Berlin Sans FB" panose="020E0602020502020306" pitchFamily="34" charset="0"/>
              </a:rPr>
              <a:t>campaign</a:t>
            </a:r>
            <a:r>
              <a:rPr lang="fr-FR" dirty="0">
                <a:latin typeface="Berlin Sans FB" panose="020E0602020502020306" pitchFamily="34" charset="0"/>
              </a:rPr>
              <a:t> </a:t>
            </a:r>
            <a:r>
              <a:rPr lang="fr-FR" dirty="0" err="1">
                <a:latin typeface="Berlin Sans FB" panose="020E0602020502020306" pitchFamily="34" charset="0"/>
              </a:rPr>
              <a:t>targeting</a:t>
            </a:r>
            <a:r>
              <a:rPr lang="fr-FR" dirty="0">
                <a:latin typeface="Berlin Sans FB" panose="020E0602020502020306" pitchFamily="34" charset="0"/>
              </a:rPr>
              <a:t> kids but not </a:t>
            </a:r>
            <a:r>
              <a:rPr lang="fr-FR" dirty="0" err="1">
                <a:latin typeface="Berlin Sans FB" panose="020E0602020502020306" pitchFamily="34" charset="0"/>
              </a:rPr>
              <a:t>forgetting</a:t>
            </a:r>
            <a:r>
              <a:rPr lang="fr-FR" dirty="0">
                <a:latin typeface="Berlin Sans FB" panose="020E0602020502020306" pitchFamily="34" charset="0"/>
              </a:rPr>
              <a:t> to </a:t>
            </a:r>
            <a:r>
              <a:rPr lang="fr-FR" dirty="0" err="1">
                <a:latin typeface="Berlin Sans FB" panose="020E0602020502020306" pitchFamily="34" charset="0"/>
              </a:rPr>
              <a:t>reassure</a:t>
            </a:r>
            <a:r>
              <a:rPr lang="fr-FR" dirty="0">
                <a:latin typeface="Berlin Sans FB" panose="020E0602020502020306" pitchFamily="34" charset="0"/>
              </a:rPr>
              <a:t> the parents of the </a:t>
            </a:r>
            <a:r>
              <a:rPr lang="fr-FR" dirty="0" err="1">
                <a:latin typeface="Berlin Sans FB" panose="020E0602020502020306" pitchFamily="34" charset="0"/>
              </a:rPr>
              <a:t>overall</a:t>
            </a:r>
            <a:r>
              <a:rPr lang="fr-FR" dirty="0">
                <a:latin typeface="Berlin Sans FB" panose="020E0602020502020306" pitchFamily="34" charset="0"/>
              </a:rPr>
              <a:t> value of the </a:t>
            </a:r>
            <a:r>
              <a:rPr lang="fr-FR" dirty="0" err="1">
                <a:latin typeface="Berlin Sans FB" panose="020E0602020502020306" pitchFamily="34" charset="0"/>
              </a:rPr>
              <a:t>game</a:t>
            </a:r>
            <a:br>
              <a:rPr lang="fr-FR" dirty="0">
                <a:latin typeface="Berlin Sans FB" panose="020E0602020502020306" pitchFamily="34" charset="0"/>
              </a:rPr>
            </a:br>
            <a:endParaRPr lang="fr-FR" dirty="0">
              <a:latin typeface="Berlin Sans FB" panose="020E0602020502020306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Berlin Sans FB" panose="020E0602020502020306" pitchFamily="34" charset="0"/>
              </a:rPr>
              <a:t>Leverage</a:t>
            </a:r>
            <a:r>
              <a:rPr lang="fr-FR" dirty="0">
                <a:latin typeface="Berlin Sans FB" panose="020E0602020502020306" pitchFamily="34" charset="0"/>
              </a:rPr>
              <a:t> key licence </a:t>
            </a:r>
            <a:r>
              <a:rPr lang="fr-FR" dirty="0" err="1">
                <a:latin typeface="Berlin Sans FB" panose="020E0602020502020306" pitchFamily="34" charset="0"/>
              </a:rPr>
              <a:t>events</a:t>
            </a:r>
            <a:r>
              <a:rPr lang="fr-FR" dirty="0">
                <a:latin typeface="Berlin Sans FB" panose="020E0602020502020306" pitchFamily="34" charset="0"/>
              </a:rPr>
              <a:t> to drive </a:t>
            </a:r>
            <a:r>
              <a:rPr lang="fr-FR" dirty="0" err="1">
                <a:latin typeface="Berlin Sans FB" panose="020E0602020502020306" pitchFamily="34" charset="0"/>
              </a:rPr>
              <a:t>awareness</a:t>
            </a:r>
            <a:r>
              <a:rPr lang="fr-FR" dirty="0">
                <a:latin typeface="Berlin Sans FB" panose="020E0602020502020306" pitchFamily="34" charset="0"/>
              </a:rPr>
              <a:t> of the </a:t>
            </a:r>
            <a:r>
              <a:rPr lang="fr-FR" dirty="0" err="1">
                <a:latin typeface="Berlin Sans FB" panose="020E0602020502020306" pitchFamily="34" charset="0"/>
              </a:rPr>
              <a:t>game</a:t>
            </a:r>
            <a:r>
              <a:rPr lang="fr-FR" dirty="0">
                <a:latin typeface="Berlin Sans FB" panose="020E0602020502020306" pitchFamily="34" charset="0"/>
              </a:rPr>
              <a:t> (</a:t>
            </a:r>
            <a:r>
              <a:rPr lang="fr-FR" dirty="0" err="1">
                <a:latin typeface="Berlin Sans FB" panose="020E0602020502020306" pitchFamily="34" charset="0"/>
              </a:rPr>
              <a:t>Anniversary</a:t>
            </a:r>
            <a:r>
              <a:rPr lang="fr-FR" dirty="0">
                <a:latin typeface="Berlin Sans FB" panose="020E0602020502020306" pitchFamily="34" charset="0"/>
              </a:rPr>
              <a:t>…)</a:t>
            </a:r>
            <a:br>
              <a:rPr lang="fr-FR" dirty="0">
                <a:latin typeface="Berlin Sans FB" panose="020E0602020502020306" pitchFamily="34" charset="0"/>
              </a:rPr>
            </a:br>
            <a:endParaRPr lang="fr-FR" dirty="0">
              <a:latin typeface="Berlin Sans FB" panose="020E0602020502020306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Berlin Sans FB" panose="020E0602020502020306" pitchFamily="34" charset="0"/>
              </a:rPr>
              <a:t>Emphasize</a:t>
            </a:r>
            <a:r>
              <a:rPr lang="fr-FR" dirty="0">
                <a:latin typeface="Berlin Sans FB" panose="020E0602020502020306" pitchFamily="34" charset="0"/>
              </a:rPr>
              <a:t> on </a:t>
            </a:r>
            <a:r>
              <a:rPr lang="fr-FR" dirty="0" err="1">
                <a:latin typeface="Berlin Sans FB" panose="020E0602020502020306" pitchFamily="34" charset="0"/>
              </a:rPr>
              <a:t>this</a:t>
            </a:r>
            <a:r>
              <a:rPr lang="fr-FR" dirty="0">
                <a:latin typeface="Berlin Sans FB" panose="020E0602020502020306" pitchFamily="34" charset="0"/>
              </a:rPr>
              <a:t> brand new </a:t>
            </a:r>
            <a:r>
              <a:rPr lang="fr-FR" dirty="0" err="1">
                <a:latin typeface="Berlin Sans FB" panose="020E0602020502020306" pitchFamily="34" charset="0"/>
              </a:rPr>
              <a:t>adventure</a:t>
            </a:r>
            <a:r>
              <a:rPr lang="fr-FR" dirty="0">
                <a:latin typeface="Berlin Sans FB" panose="020E0602020502020306" pitchFamily="34" charset="0"/>
              </a:rPr>
              <a:t> of the 2 </a:t>
            </a:r>
            <a:r>
              <a:rPr lang="fr-FR" dirty="0" err="1">
                <a:latin typeface="Berlin Sans FB" panose="020E0602020502020306" pitchFamily="34" charset="0"/>
              </a:rPr>
              <a:t>famous</a:t>
            </a:r>
            <a:r>
              <a:rPr lang="fr-FR" dirty="0">
                <a:latin typeface="Berlin Sans FB" panose="020E0602020502020306" pitchFamily="34" charset="0"/>
              </a:rPr>
              <a:t> </a:t>
            </a:r>
            <a:r>
              <a:rPr lang="fr-FR" dirty="0" err="1">
                <a:latin typeface="Berlin Sans FB" panose="020E0602020502020306" pitchFamily="34" charset="0"/>
              </a:rPr>
              <a:t>Gauls</a:t>
            </a:r>
            <a:br>
              <a:rPr lang="fr-FR" dirty="0">
                <a:latin typeface="Berlin Sans FB" panose="020E0602020502020306" pitchFamily="34" charset="0"/>
              </a:rPr>
            </a:br>
            <a:endParaRPr lang="fr-FR" dirty="0">
              <a:latin typeface="Berlin Sans FB" panose="020E0602020502020306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Berlin Sans FB" panose="020E0602020502020306" pitchFamily="34" charset="0"/>
              </a:rPr>
              <a:t>Create</a:t>
            </a:r>
            <a:r>
              <a:rPr lang="fr-FR" dirty="0">
                <a:latin typeface="Berlin Sans FB" panose="020E0602020502020306" pitchFamily="34" charset="0"/>
              </a:rPr>
              <a:t> </a:t>
            </a:r>
            <a:r>
              <a:rPr lang="fr-FR" dirty="0" err="1">
                <a:latin typeface="Berlin Sans FB" panose="020E0602020502020306" pitchFamily="34" charset="0"/>
              </a:rPr>
              <a:t>specific</a:t>
            </a:r>
            <a:r>
              <a:rPr lang="fr-FR" dirty="0">
                <a:latin typeface="Berlin Sans FB" panose="020E0602020502020306" pitchFamily="34" charset="0"/>
              </a:rPr>
              <a:t> content </a:t>
            </a:r>
            <a:r>
              <a:rPr lang="fr-FR" dirty="0" err="1">
                <a:latin typeface="Berlin Sans FB" panose="020E0602020502020306" pitchFamily="34" charset="0"/>
              </a:rPr>
              <a:t>with</a:t>
            </a:r>
            <a:r>
              <a:rPr lang="fr-FR" dirty="0">
                <a:latin typeface="Berlin Sans FB" panose="020E0602020502020306" pitchFamily="34" charset="0"/>
              </a:rPr>
              <a:t> </a:t>
            </a:r>
            <a:r>
              <a:rPr lang="fr-FR" dirty="0" err="1">
                <a:latin typeface="Berlin Sans FB" panose="020E0602020502020306" pitchFamily="34" charset="0"/>
              </a:rPr>
              <a:t>youtubers</a:t>
            </a:r>
            <a:r>
              <a:rPr lang="fr-FR" dirty="0">
                <a:latin typeface="Berlin Sans FB" panose="020E0602020502020306" pitchFamily="34" charset="0"/>
              </a:rPr>
              <a:t> and </a:t>
            </a:r>
            <a:r>
              <a:rPr lang="fr-FR" dirty="0" err="1">
                <a:latin typeface="Berlin Sans FB" panose="020E0602020502020306" pitchFamily="34" charset="0"/>
              </a:rPr>
              <a:t>Twitchers</a:t>
            </a:r>
            <a:r>
              <a:rPr lang="fr-FR" dirty="0">
                <a:latin typeface="Berlin Sans FB" panose="020E0602020502020306" pitchFamily="34" charset="0"/>
              </a:rPr>
              <a:t> </a:t>
            </a:r>
            <a:r>
              <a:rPr lang="fr-FR" dirty="0" err="1">
                <a:latin typeface="Berlin Sans FB" panose="020E0602020502020306" pitchFamily="34" charset="0"/>
              </a:rPr>
              <a:t>based</a:t>
            </a:r>
            <a:r>
              <a:rPr lang="fr-FR" dirty="0">
                <a:latin typeface="Berlin Sans FB" panose="020E0602020502020306" pitchFamily="34" charset="0"/>
              </a:rPr>
              <a:t> on coop mode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3403F51-C25C-4FAD-8D9D-7B0C9592D28C}"/>
              </a:ext>
            </a:extLst>
          </p:cNvPr>
          <p:cNvSpPr txBox="1"/>
          <p:nvPr/>
        </p:nvSpPr>
        <p:spPr>
          <a:xfrm>
            <a:off x="1313071" y="2336631"/>
            <a:ext cx="41733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Nunito Sans"/>
                <a:cs typeface="Nunito Sans"/>
              </a:rPr>
              <a:t>Approach</a:t>
            </a:r>
            <a:r>
              <a:rPr lang="fr-FR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Nunito Sans"/>
                <a:cs typeface="Nunito Sans"/>
              </a:rPr>
              <a:t>: </a:t>
            </a:r>
            <a:endParaRPr lang="fr-FR" dirty="0">
              <a:latin typeface="Berlin Sans FB" panose="020E0602020502020306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dirty="0">
                <a:latin typeface="Berlin Sans FB" panose="020E0602020502020306" pitchFamily="34" charset="0"/>
              </a:rPr>
              <a:t>Position </a:t>
            </a:r>
            <a:r>
              <a:rPr lang="fr-FR" dirty="0" err="1">
                <a:latin typeface="Berlin Sans FB" panose="020E0602020502020306" pitchFamily="34" charset="0"/>
              </a:rPr>
              <a:t>Asterix</a:t>
            </a:r>
            <a:r>
              <a:rPr lang="fr-FR" dirty="0">
                <a:latin typeface="Berlin Sans FB" panose="020E0602020502020306" pitchFamily="34" charset="0"/>
              </a:rPr>
              <a:t> &amp; </a:t>
            </a:r>
            <a:r>
              <a:rPr lang="fr-FR" dirty="0" err="1">
                <a:latin typeface="Berlin Sans FB" panose="020E0602020502020306" pitchFamily="34" charset="0"/>
              </a:rPr>
              <a:t>Obelix</a:t>
            </a:r>
            <a:r>
              <a:rPr lang="fr-FR" dirty="0">
                <a:latin typeface="Berlin Sans FB" panose="020E0602020502020306" pitchFamily="34" charset="0"/>
              </a:rPr>
              <a:t> XXL3 as Family </a:t>
            </a:r>
            <a:r>
              <a:rPr lang="fr-FR" dirty="0" err="1">
                <a:latin typeface="Berlin Sans FB" panose="020E0602020502020306" pitchFamily="34" charset="0"/>
              </a:rPr>
              <a:t>game</a:t>
            </a:r>
            <a:r>
              <a:rPr lang="fr-FR" dirty="0">
                <a:latin typeface="Berlin Sans FB" panose="020E0602020502020306" pitchFamily="34" charset="0"/>
              </a:rPr>
              <a:t> of the </a:t>
            </a:r>
            <a:r>
              <a:rPr lang="fr-FR" dirty="0" err="1">
                <a:latin typeface="Berlin Sans FB" panose="020E0602020502020306" pitchFamily="34" charset="0"/>
              </a:rPr>
              <a:t>year</a:t>
            </a:r>
            <a:endParaRPr lang="fr-FR" dirty="0">
              <a:latin typeface="Berlin Sans FB" panose="020E0602020502020306" pitchFamily="34" charset="0"/>
            </a:endParaRPr>
          </a:p>
          <a:p>
            <a:pPr lvl="0"/>
            <a:r>
              <a:rPr lang="fr-FR" dirty="0">
                <a:latin typeface="Berlin Sans FB" panose="020E0602020502020306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latin typeface="Berlin Sans FB" panose="020E0602020502020306" pitchFamily="34" charset="0"/>
              </a:rPr>
              <a:t>Focus on the Family : All messaging to tie back to </a:t>
            </a:r>
            <a:r>
              <a:rPr lang="fr-FR" dirty="0" err="1">
                <a:latin typeface="Berlin Sans FB" panose="020E0602020502020306" pitchFamily="34" charset="0"/>
              </a:rPr>
              <a:t>family</a:t>
            </a:r>
            <a:r>
              <a:rPr lang="fr-FR" dirty="0">
                <a:latin typeface="Berlin Sans FB" panose="020E0602020502020306" pitchFamily="34" charset="0"/>
              </a:rPr>
              <a:t> gaming </a:t>
            </a:r>
            <a:r>
              <a:rPr lang="fr-FR" dirty="0" err="1">
                <a:latin typeface="Berlin Sans FB" panose="020E0602020502020306" pitchFamily="34" charset="0"/>
              </a:rPr>
              <a:t>experience</a:t>
            </a:r>
            <a:endParaRPr lang="fr-FR" dirty="0">
              <a:latin typeface="Berlin Sans FB" panose="020E0602020502020306" pitchFamily="34" charset="0"/>
            </a:endParaRPr>
          </a:p>
          <a:p>
            <a:endParaRPr lang="fr-FR" dirty="0">
              <a:latin typeface="Berlin Sans FB" panose="020E0602020502020306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dirty="0" err="1">
                <a:latin typeface="Berlin Sans FB" panose="020E0602020502020306" pitchFamily="34" charset="0"/>
              </a:rPr>
              <a:t>Provide</a:t>
            </a:r>
            <a:r>
              <a:rPr lang="fr-FR" dirty="0">
                <a:latin typeface="Berlin Sans FB" panose="020E0602020502020306" pitchFamily="34" charset="0"/>
              </a:rPr>
              <a:t> </a:t>
            </a:r>
            <a:r>
              <a:rPr lang="fr-FR" dirty="0" err="1">
                <a:latin typeface="Berlin Sans FB" panose="020E0602020502020306" pitchFamily="34" charset="0"/>
              </a:rPr>
              <a:t>ongoing</a:t>
            </a:r>
            <a:r>
              <a:rPr lang="fr-FR" dirty="0">
                <a:latin typeface="Berlin Sans FB" panose="020E0602020502020306" pitchFamily="34" charset="0"/>
              </a:rPr>
              <a:t> engagement to </a:t>
            </a:r>
            <a:r>
              <a:rPr lang="fr-FR" dirty="0" err="1">
                <a:latin typeface="Berlin Sans FB" panose="020E0602020502020306" pitchFamily="34" charset="0"/>
              </a:rPr>
              <a:t>deliver</a:t>
            </a:r>
            <a:r>
              <a:rPr lang="fr-FR" dirty="0">
                <a:latin typeface="Berlin Sans FB" panose="020E0602020502020306" pitchFamily="34" charset="0"/>
              </a:rPr>
              <a:t> fun and </a:t>
            </a:r>
            <a:r>
              <a:rPr lang="fr-FR" dirty="0" err="1">
                <a:latin typeface="Berlin Sans FB" panose="020E0602020502020306" pitchFamily="34" charset="0"/>
              </a:rPr>
              <a:t>sustained</a:t>
            </a:r>
            <a:r>
              <a:rPr lang="fr-FR" dirty="0">
                <a:latin typeface="Berlin Sans FB" panose="020E0602020502020306" pitchFamily="34" charset="0"/>
              </a:rPr>
              <a:t> </a:t>
            </a:r>
            <a:r>
              <a:rPr lang="fr-FR" dirty="0" err="1">
                <a:latin typeface="Berlin Sans FB" panose="020E0602020502020306" pitchFamily="34" charset="0"/>
              </a:rPr>
              <a:t>interest</a:t>
            </a:r>
            <a:r>
              <a:rPr lang="fr-FR" dirty="0">
                <a:latin typeface="Berlin Sans FB" panose="020E0602020502020306" pitchFamily="34" charset="0"/>
              </a:rPr>
              <a:t> </a:t>
            </a:r>
            <a:r>
              <a:rPr lang="fr-FR" dirty="0" err="1">
                <a:latin typeface="Berlin Sans FB" panose="020E0602020502020306" pitchFamily="34" charset="0"/>
              </a:rPr>
              <a:t>during</a:t>
            </a:r>
            <a:r>
              <a:rPr lang="fr-FR" dirty="0">
                <a:latin typeface="Berlin Sans FB" panose="020E0602020502020306" pitchFamily="34" charset="0"/>
              </a:rPr>
              <a:t> the launch </a:t>
            </a:r>
            <a:r>
              <a:rPr lang="fr-FR" dirty="0" err="1">
                <a:latin typeface="Berlin Sans FB" panose="020E0602020502020306" pitchFamily="34" charset="0"/>
              </a:rPr>
              <a:t>campaign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8737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98" y="1541611"/>
            <a:ext cx="6193781" cy="394968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6231247-69BF-4D97-8E40-8C056BD47263}"/>
              </a:ext>
            </a:extLst>
          </p:cNvPr>
          <p:cNvSpPr txBox="1"/>
          <p:nvPr/>
        </p:nvSpPr>
        <p:spPr>
          <a:xfrm>
            <a:off x="4101317" y="226670"/>
            <a:ext cx="39893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erzoTiTR" panose="00000800000000000000" pitchFamily="2" charset="0"/>
              </a:rPr>
              <a:t>GAME INFO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E48E815-4F25-42FF-9F99-E6F49616BF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656" y="3431896"/>
            <a:ext cx="1451025" cy="1898537"/>
          </a:xfrm>
          <a:prstGeom prst="rect">
            <a:avLst/>
          </a:prstGeom>
        </p:spPr>
      </p:pic>
      <p:sp>
        <p:nvSpPr>
          <p:cNvPr id="7168" name="ZoneTexte 7167">
            <a:extLst>
              <a:ext uri="{FF2B5EF4-FFF2-40B4-BE49-F238E27FC236}">
                <a16:creationId xmlns:a16="http://schemas.microsoft.com/office/drawing/2014/main" id="{CF66BE78-0CDE-4D73-8B35-D4505E7A23B2}"/>
              </a:ext>
            </a:extLst>
          </p:cNvPr>
          <p:cNvSpPr txBox="1"/>
          <p:nvPr/>
        </p:nvSpPr>
        <p:spPr>
          <a:xfrm>
            <a:off x="5635360" y="1541611"/>
            <a:ext cx="7135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TITLE</a:t>
            </a:r>
            <a:r>
              <a:rPr lang="fr-FR" sz="2400" dirty="0">
                <a:latin typeface="Berlin Sans FB" panose="020E0602020502020306" pitchFamily="34" charset="0"/>
              </a:rPr>
              <a:t> </a:t>
            </a:r>
            <a:r>
              <a:rPr lang="fr-FR" sz="2000" dirty="0" err="1">
                <a:latin typeface="Berlin Sans FB" panose="020E0602020502020306" pitchFamily="34" charset="0"/>
              </a:rPr>
              <a:t>Asterix</a:t>
            </a:r>
            <a:r>
              <a:rPr lang="fr-FR" sz="2000" dirty="0">
                <a:latin typeface="Berlin Sans FB" panose="020E0602020502020306" pitchFamily="34" charset="0"/>
              </a:rPr>
              <a:t> &amp; </a:t>
            </a:r>
            <a:r>
              <a:rPr lang="fr-FR" sz="2000" dirty="0" err="1">
                <a:latin typeface="Berlin Sans FB" panose="020E0602020502020306" pitchFamily="34" charset="0"/>
              </a:rPr>
              <a:t>Obelix</a:t>
            </a:r>
            <a:r>
              <a:rPr lang="fr-FR" sz="2000" dirty="0">
                <a:latin typeface="Berlin Sans FB" panose="020E0602020502020306" pitchFamily="34" charset="0"/>
              </a:rPr>
              <a:t> XXL 3: The Crystal Menhir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69E156B8-F71D-4D92-B4D0-406723C80305}"/>
              </a:ext>
            </a:extLst>
          </p:cNvPr>
          <p:cNvSpPr txBox="1"/>
          <p:nvPr/>
        </p:nvSpPr>
        <p:spPr>
          <a:xfrm>
            <a:off x="5641273" y="2194291"/>
            <a:ext cx="5027338" cy="497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PLATFORMS</a:t>
            </a:r>
            <a:r>
              <a:rPr lang="fr-FR" sz="2000" b="1" dirty="0">
                <a:latin typeface="Berlin Sans FB" panose="020E0602020502020306" pitchFamily="34" charset="0"/>
                <a:cs typeface="Bebas Neue"/>
              </a:rPr>
              <a:t>  </a:t>
            </a:r>
            <a:r>
              <a:rPr lang="fr-FR" sz="2000" dirty="0">
                <a:latin typeface="Berlin Sans FB" panose="020E0602020502020306" pitchFamily="34" charset="0"/>
                <a:cs typeface="Bebas Neue"/>
              </a:rPr>
              <a:t>SWITCH, PS4, XONE,</a:t>
            </a:r>
            <a:r>
              <a:rPr lang="fr-FR" dirty="0">
                <a:latin typeface="Berlin Sans FB" panose="020E0602020502020306" pitchFamily="34" charset="0"/>
              </a:rPr>
              <a:t> </a:t>
            </a:r>
            <a:r>
              <a:rPr lang="fr-FR" sz="2000" dirty="0">
                <a:latin typeface="Berlin Sans FB" panose="020E0602020502020306" pitchFamily="34" charset="0"/>
                <a:cs typeface="Bebas Neue"/>
              </a:rPr>
              <a:t>PC/MAC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6C605853-7706-4D56-AF92-F67275961FDB}"/>
              </a:ext>
            </a:extLst>
          </p:cNvPr>
          <p:cNvSpPr txBox="1"/>
          <p:nvPr/>
        </p:nvSpPr>
        <p:spPr>
          <a:xfrm>
            <a:off x="5504590" y="4027417"/>
            <a:ext cx="1711767" cy="497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>
                <a:latin typeface="Berlin Sans FB" panose="020E0602020502020306" pitchFamily="34" charset="0"/>
                <a:cs typeface="Bebas Neue"/>
              </a:rPr>
              <a:t>  </a:t>
            </a:r>
            <a:r>
              <a:rPr lang="fr-FR" sz="20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AUDIO</a:t>
            </a:r>
            <a:r>
              <a:rPr lang="fr-FR" sz="2000" b="1" u="sng" dirty="0">
                <a:latin typeface="Berlin Sans FB" panose="020E0602020502020306" pitchFamily="34" charset="0"/>
                <a:cs typeface="Bebas Neue"/>
              </a:rPr>
              <a:t> </a:t>
            </a:r>
            <a:endParaRPr lang="fr-FR" sz="2000" u="sng" dirty="0">
              <a:latin typeface="Berlin Sans FB" panose="020E0602020502020306" pitchFamily="34" charset="0"/>
            </a:endParaRP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B583E228-AD16-4958-BA59-51BAA94CCA25}"/>
              </a:ext>
            </a:extLst>
          </p:cNvPr>
          <p:cNvSpPr txBox="1"/>
          <p:nvPr/>
        </p:nvSpPr>
        <p:spPr>
          <a:xfrm>
            <a:off x="5512217" y="3277299"/>
            <a:ext cx="5403189" cy="497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>
                <a:latin typeface="Berlin Sans FB" panose="020E0602020502020306" pitchFamily="34" charset="0"/>
                <a:cs typeface="Bebas Neue"/>
              </a:rPr>
              <a:t>  </a:t>
            </a:r>
            <a:r>
              <a:rPr lang="fr-FR" sz="20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DEVELOPERS</a:t>
            </a:r>
            <a:r>
              <a:rPr lang="fr-FR" sz="2000" b="1" dirty="0">
                <a:latin typeface="Berlin Sans FB" panose="020E0602020502020306" pitchFamily="34" charset="0"/>
                <a:cs typeface="Bebas Neue"/>
              </a:rPr>
              <a:t>  </a:t>
            </a:r>
            <a:r>
              <a:rPr lang="fr-FR" sz="2000" dirty="0">
                <a:latin typeface="Berlin Sans FB" panose="020E0602020502020306" pitchFamily="34" charset="0"/>
              </a:rPr>
              <a:t>OSOME STUDIO 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D080DB6D-2B97-4EA7-94B2-F6EA3F734F2C}"/>
              </a:ext>
            </a:extLst>
          </p:cNvPr>
          <p:cNvSpPr txBox="1"/>
          <p:nvPr/>
        </p:nvSpPr>
        <p:spPr>
          <a:xfrm>
            <a:off x="5626742" y="1835166"/>
            <a:ext cx="6374582" cy="497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GENRE</a:t>
            </a:r>
            <a:r>
              <a:rPr lang="fr-FR" sz="1400" dirty="0">
                <a:latin typeface="Berlin Sans FB" panose="020E0602020502020306" pitchFamily="34" charset="0"/>
              </a:rPr>
              <a:t> </a:t>
            </a:r>
            <a:r>
              <a:rPr lang="fr-FR" sz="1600" dirty="0">
                <a:latin typeface="Berlin Sans FB" panose="020E0602020502020306" pitchFamily="34" charset="0"/>
              </a:rPr>
              <a:t> </a:t>
            </a:r>
            <a:r>
              <a:rPr lang="fr-FR" sz="2000" dirty="0">
                <a:latin typeface="Berlin Sans FB" panose="020E0602020502020306" pitchFamily="34" charset="0"/>
                <a:cs typeface="Bebas Neue"/>
              </a:rPr>
              <a:t>Action/ Adventure - </a:t>
            </a:r>
            <a:r>
              <a:rPr lang="fr-FR" sz="2000" dirty="0" err="1">
                <a:latin typeface="Berlin Sans FB" panose="020E0602020502020306" pitchFamily="34" charset="0"/>
                <a:cs typeface="Bebas Neue"/>
              </a:rPr>
              <a:t>Cooperation</a:t>
            </a:r>
            <a:endParaRPr lang="fr-FR" dirty="0">
              <a:latin typeface="Berlin Sans FB" panose="020E0602020502020306" pitchFamily="34" charset="0"/>
            </a:endParaRP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FB84F7A1-3B82-474E-B2F3-4BDF14AF1D74}"/>
              </a:ext>
            </a:extLst>
          </p:cNvPr>
          <p:cNvSpPr txBox="1"/>
          <p:nvPr/>
        </p:nvSpPr>
        <p:spPr>
          <a:xfrm>
            <a:off x="5635360" y="2542031"/>
            <a:ext cx="4444181" cy="497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RELEASE</a:t>
            </a:r>
            <a:r>
              <a:rPr lang="fr-FR" sz="2000" b="1" dirty="0">
                <a:latin typeface="Berlin Sans FB" panose="020E0602020502020306" pitchFamily="34" charset="0"/>
                <a:cs typeface="Bebas Neue"/>
              </a:rPr>
              <a:t>  </a:t>
            </a:r>
            <a:r>
              <a:rPr lang="fr-FR" sz="2000" dirty="0">
                <a:latin typeface="Berlin Sans FB" panose="020E0602020502020306" pitchFamily="34" charset="0"/>
                <a:cs typeface="Bebas Neue"/>
              </a:rPr>
              <a:t>Christmas 2019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86779E23-1CC5-42FF-99BE-36D4927E8C15}"/>
              </a:ext>
            </a:extLst>
          </p:cNvPr>
          <p:cNvSpPr txBox="1"/>
          <p:nvPr/>
        </p:nvSpPr>
        <p:spPr>
          <a:xfrm>
            <a:off x="5640366" y="2903273"/>
            <a:ext cx="4444181" cy="497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SRP</a:t>
            </a:r>
            <a:r>
              <a:rPr lang="fr-FR" sz="2000" b="1" dirty="0">
                <a:latin typeface="Berlin Sans FB" panose="020E0602020502020306" pitchFamily="34" charset="0"/>
                <a:cs typeface="Bebas Neue"/>
              </a:rPr>
              <a:t> </a:t>
            </a:r>
            <a:r>
              <a:rPr lang="fr-FR" sz="2000" dirty="0">
                <a:latin typeface="Berlin Sans FB" panose="020E0602020502020306" pitchFamily="34" charset="0"/>
                <a:cs typeface="Bebas Neue"/>
              </a:rPr>
              <a:t>Consoles</a:t>
            </a:r>
            <a:r>
              <a:rPr lang="fr-FR" sz="2000" b="1" dirty="0">
                <a:latin typeface="Berlin Sans FB" panose="020E0602020502020306" pitchFamily="34" charset="0"/>
                <a:cs typeface="Bebas Neue"/>
              </a:rPr>
              <a:t> </a:t>
            </a:r>
            <a:r>
              <a:rPr lang="fr-FR" sz="2000" dirty="0">
                <a:latin typeface="Berlin Sans FB" panose="020E0602020502020306" pitchFamily="34" charset="0"/>
                <a:cs typeface="Bebas Neue"/>
              </a:rPr>
              <a:t>49,99€ / PC 39,99€ 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6074E6DB-F3B4-486F-AEED-51DA81EAB4CC}"/>
              </a:ext>
            </a:extLst>
          </p:cNvPr>
          <p:cNvSpPr txBox="1"/>
          <p:nvPr/>
        </p:nvSpPr>
        <p:spPr>
          <a:xfrm>
            <a:off x="5514862" y="4398573"/>
            <a:ext cx="1711767" cy="497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>
                <a:latin typeface="Berlin Sans FB" panose="020E0602020502020306" pitchFamily="34" charset="0"/>
                <a:cs typeface="Bebas Neue"/>
              </a:rPr>
              <a:t>  </a:t>
            </a:r>
            <a:r>
              <a:rPr lang="fr-FR" sz="20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TEXT</a:t>
            </a:r>
            <a:r>
              <a:rPr lang="fr-FR" sz="2000" b="1" u="sng" dirty="0">
                <a:latin typeface="Berlin Sans FB" panose="020E0602020502020306" pitchFamily="34" charset="0"/>
                <a:cs typeface="Bebas Neue"/>
              </a:rPr>
              <a:t> </a:t>
            </a:r>
            <a:endParaRPr lang="fr-FR" sz="2000" u="sng" dirty="0">
              <a:latin typeface="Berlin Sans FB" panose="020E0602020502020306" pitchFamily="34" charset="0"/>
            </a:endParaRPr>
          </a:p>
        </p:txBody>
      </p:sp>
      <p:pic>
        <p:nvPicPr>
          <p:cNvPr id="70" name="Image 69">
            <a:extLst>
              <a:ext uri="{FF2B5EF4-FFF2-40B4-BE49-F238E27FC236}">
                <a16:creationId xmlns:a16="http://schemas.microsoft.com/office/drawing/2014/main" id="{79E34557-5B16-4854-BD7D-85F0F904C4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695255" y="4211125"/>
            <a:ext cx="359203" cy="239468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3292488C-EB79-46CB-ABE4-8D483D0F9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109158" y="4163984"/>
            <a:ext cx="451855" cy="322416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521B2375-B39D-4E3B-88D2-24EBFA771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20256" y="4615651"/>
            <a:ext cx="359203" cy="239468"/>
          </a:xfrm>
          <a:prstGeom prst="rect">
            <a:avLst/>
          </a:prstGeom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E87EDEA0-2A42-409E-B33E-26838CDCC6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809487" y="4580711"/>
            <a:ext cx="451855" cy="322416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11256433-3BA7-4511-8555-C9F06DE2FC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301556" y="4605848"/>
            <a:ext cx="403225" cy="268816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F4ABB1D4-A2E9-401C-8086-F6D4945208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7783849" y="4597411"/>
            <a:ext cx="445309" cy="267185"/>
          </a:xfrm>
          <a:prstGeom prst="rect">
            <a:avLst/>
          </a:prstGeom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C7E8D73F-2B83-43EC-ACA8-0099E923E2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8299031" y="4580358"/>
            <a:ext cx="421251" cy="280396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B583E228-AD16-4958-BA59-51BAA94CCA25}"/>
              </a:ext>
            </a:extLst>
          </p:cNvPr>
          <p:cNvSpPr txBox="1"/>
          <p:nvPr/>
        </p:nvSpPr>
        <p:spPr>
          <a:xfrm>
            <a:off x="5504590" y="3628794"/>
            <a:ext cx="6193781" cy="497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latin typeface="Berlin Sans FB" panose="020E0602020502020306" pitchFamily="34" charset="0"/>
                <a:cs typeface="Bebas Neue"/>
              </a:rPr>
              <a:t>  </a:t>
            </a:r>
            <a:r>
              <a:rPr lang="fr-FR" sz="20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PUBLISHER</a:t>
            </a:r>
            <a:r>
              <a:rPr lang="fr-FR" b="1" dirty="0">
                <a:latin typeface="Berlin Sans FB" panose="020E0602020502020306" pitchFamily="34" charset="0"/>
                <a:cs typeface="Bebas Neue"/>
              </a:rPr>
              <a:t>  </a:t>
            </a:r>
            <a:r>
              <a:rPr lang="fr-FR" sz="2000" dirty="0" err="1">
                <a:latin typeface="Berlin Sans FB" panose="020E0602020502020306" pitchFamily="34" charset="0"/>
              </a:rPr>
              <a:t>Microïds</a:t>
            </a:r>
            <a:r>
              <a:rPr lang="fr-FR" sz="2000" dirty="0">
                <a:latin typeface="Berlin Sans FB" panose="020E0602020502020306" pitchFamily="34" charset="0"/>
              </a:rPr>
              <a:t> 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155CD7B2-27BC-4A8E-AA1B-8ED6DEF910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3581"/>
          <a:stretch/>
        </p:blipFill>
        <p:spPr>
          <a:xfrm>
            <a:off x="1160686" y="5655191"/>
            <a:ext cx="10110258" cy="792680"/>
          </a:xfrm>
          <a:prstGeom prst="rect">
            <a:avLst/>
          </a:prstGeom>
        </p:spPr>
      </p:pic>
      <p:sp>
        <p:nvSpPr>
          <p:cNvPr id="41" name="Google Shape;134;p28">
            <a:extLst>
              <a:ext uri="{FF2B5EF4-FFF2-40B4-BE49-F238E27FC236}">
                <a16:creationId xmlns:a16="http://schemas.microsoft.com/office/drawing/2014/main" id="{B77971A5-47B3-43A1-872F-AA1EAC5B4B0C}"/>
              </a:ext>
            </a:extLst>
          </p:cNvPr>
          <p:cNvSpPr/>
          <p:nvPr/>
        </p:nvSpPr>
        <p:spPr>
          <a:xfrm>
            <a:off x="1372929" y="5791660"/>
            <a:ext cx="9414886" cy="519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45775" rIns="91550" bIns="457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dirty="0">
                <a:solidFill>
                  <a:schemeClr val="bg2">
                    <a:lumMod val="25000"/>
                  </a:schemeClr>
                </a:solidFill>
                <a:latin typeface="UderzoTiTR" panose="00000800000000000000" pitchFamily="2" charset="0"/>
                <a:ea typeface="Nunito Sans Light"/>
                <a:cs typeface="Nunito Sans Light"/>
                <a:sym typeface="Nunito Sans Light"/>
              </a:rPr>
              <a:t>An </a:t>
            </a:r>
            <a:r>
              <a:rPr lang="fr-FR" sz="3200" b="1" dirty="0" err="1">
                <a:solidFill>
                  <a:schemeClr val="bg2">
                    <a:lumMod val="25000"/>
                  </a:schemeClr>
                </a:solidFill>
                <a:latin typeface="UderzoTiTR" panose="00000800000000000000" pitchFamily="2" charset="0"/>
                <a:ea typeface="Nunito Sans Light"/>
                <a:cs typeface="Nunito Sans Light"/>
                <a:sym typeface="Nunito Sans Light"/>
              </a:rPr>
              <a:t>Odyssey</a:t>
            </a:r>
            <a:r>
              <a:rPr lang="fr-FR" sz="3200" b="1" dirty="0">
                <a:solidFill>
                  <a:schemeClr val="bg2">
                    <a:lumMod val="25000"/>
                  </a:schemeClr>
                </a:solidFill>
                <a:latin typeface="UderzoTiTR" panose="00000800000000000000" pitchFamily="2" charset="0"/>
                <a:ea typeface="Nunito Sans Light"/>
                <a:cs typeface="Nunito Sans Light"/>
                <a:sym typeface="Nunito Sans Light"/>
              </a:rPr>
              <a:t> to </a:t>
            </a:r>
            <a:r>
              <a:rPr lang="fr-FR" sz="3200" b="1" dirty="0" err="1">
                <a:solidFill>
                  <a:schemeClr val="bg2">
                    <a:lumMod val="25000"/>
                  </a:schemeClr>
                </a:solidFill>
                <a:latin typeface="UderzoTiTR" panose="00000800000000000000" pitchFamily="2" charset="0"/>
                <a:ea typeface="Nunito Sans Light"/>
                <a:cs typeface="Nunito Sans Light"/>
                <a:sym typeface="Nunito Sans Light"/>
              </a:rPr>
              <a:t>share</a:t>
            </a:r>
            <a:r>
              <a:rPr lang="fr-FR" sz="3200" b="1" dirty="0">
                <a:solidFill>
                  <a:schemeClr val="bg2">
                    <a:lumMod val="25000"/>
                  </a:schemeClr>
                </a:solidFill>
                <a:latin typeface="UderzoTiTR" panose="00000800000000000000" pitchFamily="2" charset="0"/>
                <a:ea typeface="Nunito Sans Light"/>
                <a:cs typeface="Nunito Sans Light"/>
                <a:sym typeface="Nunito Sans Light"/>
              </a:rPr>
              <a:t> about fun, </a:t>
            </a:r>
            <a:r>
              <a:rPr lang="fr-FR" sz="3200" b="1" dirty="0" err="1">
                <a:solidFill>
                  <a:schemeClr val="bg2">
                    <a:lumMod val="25000"/>
                  </a:schemeClr>
                </a:solidFill>
                <a:latin typeface="UderzoTiTR" panose="00000800000000000000" pitchFamily="2" charset="0"/>
                <a:ea typeface="Nunito Sans Light"/>
                <a:cs typeface="Nunito Sans Light"/>
                <a:sym typeface="Nunito Sans Light"/>
              </a:rPr>
              <a:t>slaps</a:t>
            </a:r>
            <a:r>
              <a:rPr lang="fr-FR" sz="3200" b="1" dirty="0">
                <a:solidFill>
                  <a:schemeClr val="bg2">
                    <a:lumMod val="25000"/>
                  </a:schemeClr>
                </a:solidFill>
                <a:latin typeface="UderzoTiTR" panose="00000800000000000000" pitchFamily="2" charset="0"/>
                <a:ea typeface="Nunito Sans Light"/>
                <a:cs typeface="Nunito Sans Light"/>
                <a:sym typeface="Nunito Sans Light"/>
              </a:rPr>
              <a:t> and </a:t>
            </a:r>
            <a:r>
              <a:rPr lang="fr-FR" sz="3200" b="1" dirty="0" err="1">
                <a:solidFill>
                  <a:schemeClr val="bg2">
                    <a:lumMod val="25000"/>
                  </a:schemeClr>
                </a:solidFill>
                <a:latin typeface="UderzoTiTR" panose="00000800000000000000" pitchFamily="2" charset="0"/>
                <a:ea typeface="Nunito Sans Light"/>
                <a:cs typeface="Nunito Sans Light"/>
                <a:sym typeface="Nunito Sans Light"/>
              </a:rPr>
              <a:t>friendship</a:t>
            </a:r>
            <a:r>
              <a:rPr lang="fr-FR" sz="3200" b="1" dirty="0">
                <a:solidFill>
                  <a:schemeClr val="bg2">
                    <a:lumMod val="25000"/>
                  </a:schemeClr>
                </a:solidFill>
                <a:latin typeface="UderzoTiTR" panose="00000800000000000000" pitchFamily="2" charset="0"/>
                <a:ea typeface="Nunito Sans Light"/>
                <a:cs typeface="Nunito Sans Light"/>
                <a:sym typeface="Nunito Sans Light"/>
              </a:rPr>
              <a:t> !</a:t>
            </a:r>
            <a:r>
              <a:rPr lang="fr-FR" sz="3200" b="1" dirty="0">
                <a:solidFill>
                  <a:srgbClr val="BFBFBF"/>
                </a:solidFill>
                <a:latin typeface="UderzoTiTR" panose="00000800000000000000" pitchFamily="2" charset="0"/>
                <a:ea typeface="Nunito Sans Light"/>
                <a:cs typeface="Nunito Sans Light"/>
                <a:sym typeface="Nunito Sans Light"/>
              </a:rPr>
              <a:t>.</a:t>
            </a:r>
            <a:endParaRPr sz="3200" b="1" dirty="0">
              <a:solidFill>
                <a:schemeClr val="dk1"/>
              </a:solidFill>
              <a:latin typeface="UderzoTiTR" panose="00000800000000000000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18" name="Image 17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560FE344-6EC6-49BD-8665-892DCF3545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00" y="615188"/>
            <a:ext cx="2157809" cy="3660951"/>
          </a:xfrm>
          <a:prstGeom prst="rect">
            <a:avLst/>
          </a:prstGeom>
        </p:spPr>
      </p:pic>
      <p:pic>
        <p:nvPicPr>
          <p:cNvPr id="24" name="Image 23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84FC574C-29C6-460C-B7E1-409243A5A0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043" y="1369691"/>
            <a:ext cx="2481313" cy="3382846"/>
          </a:xfrm>
          <a:prstGeom prst="rect">
            <a:avLst/>
          </a:prstGeom>
        </p:spPr>
      </p:pic>
      <p:pic>
        <p:nvPicPr>
          <p:cNvPr id="20" name="Image 19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5F48F625-1050-4502-A6E2-ACDC01EC9BA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58" y="1846179"/>
            <a:ext cx="2401290" cy="3275897"/>
          </a:xfrm>
          <a:prstGeom prst="rect">
            <a:avLst/>
          </a:prstGeom>
        </p:spPr>
      </p:pic>
      <p:pic>
        <p:nvPicPr>
          <p:cNvPr id="22" name="Image 21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8C925ACE-9099-499C-A6D2-97D143854F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05" y="2332610"/>
            <a:ext cx="2411940" cy="321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57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A6231247-69BF-4D97-8E40-8C056BD47263}"/>
              </a:ext>
            </a:extLst>
          </p:cNvPr>
          <p:cNvSpPr txBox="1"/>
          <p:nvPr/>
        </p:nvSpPr>
        <p:spPr>
          <a:xfrm>
            <a:off x="2997385" y="192131"/>
            <a:ext cx="6210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erzoTiTR" panose="00000800000000000000" pitchFamily="2" charset="0"/>
              </a:rPr>
              <a:t>TARGETED MEDIA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04255AE9-0E61-47DB-B065-756EA2F48C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205407" y="1127288"/>
            <a:ext cx="2052601" cy="5683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7206EA8-9D6A-4C92-8332-54105A61E9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253420" y="2638102"/>
            <a:ext cx="2052601" cy="56834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CF79E86-3F83-450A-858F-54E2576D7BEC}"/>
              </a:ext>
            </a:extLst>
          </p:cNvPr>
          <p:cNvSpPr txBox="1"/>
          <p:nvPr/>
        </p:nvSpPr>
        <p:spPr>
          <a:xfrm>
            <a:off x="281412" y="1260279"/>
            <a:ext cx="567151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sz="1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SPECIALIZED PRESS</a:t>
            </a:r>
          </a:p>
          <a:p>
            <a:pPr fontAlgn="ctr"/>
            <a:endParaRPr lang="en-US" sz="1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Pre-launch and launch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coverage</a:t>
            </a:r>
            <a:endParaRPr lang="fr-FR" sz="1400" dirty="0">
              <a:solidFill>
                <a:prstClr val="black"/>
              </a:solidFill>
              <a:latin typeface="Berlin Sans FB" panose="020E0602020502020306" pitchFamily="34" charset="0"/>
              <a:cs typeface="FF DIN Pro Condensed" panose="020B0506020101010102" pitchFamily="34" charset="0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Both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in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print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and digital 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Fans of the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license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who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already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reviewed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the XXL2 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Curious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about the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license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and the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totally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new scenario and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game</a:t>
            </a:r>
            <a:endParaRPr lang="en-US" sz="14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fontAlgn="ctr"/>
            <a:endParaRPr lang="en-US" sz="1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fontAlgn="ctr"/>
            <a:r>
              <a:rPr lang="en-US" sz="1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MAINSTREAM PRESS</a:t>
            </a:r>
          </a:p>
          <a:p>
            <a:pPr fontAlgn="ctr"/>
            <a:endParaRPr lang="en-US" sz="1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Pre-launch and launch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coverage</a:t>
            </a:r>
            <a:endParaRPr lang="fr-FR" sz="1400" dirty="0">
              <a:solidFill>
                <a:prstClr val="black"/>
              </a:solidFill>
              <a:latin typeface="Berlin Sans FB" panose="020E0602020502020306" pitchFamily="34" charset="0"/>
              <a:cs typeface="FF DIN Pro Condensed" panose="020B0506020101010102" pitchFamily="34" charset="0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Kids Magazine –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Movie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Magazine –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Comic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book 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Lifestyle –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Feminine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– Entertainment  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Big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print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magazines –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Newspaper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– Business 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Good to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target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old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and new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players</a:t>
            </a:r>
            <a:endParaRPr lang="fr-FR" sz="1400" dirty="0">
              <a:solidFill>
                <a:prstClr val="black"/>
              </a:solidFill>
              <a:latin typeface="Berlin Sans FB" panose="020E0602020502020306" pitchFamily="34" charset="0"/>
              <a:cs typeface="FF DIN Pro Condensed" panose="020B0506020101010102" pitchFamily="34" charset="0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Fans of the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license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and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its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reputation</a:t>
            </a:r>
            <a:endParaRPr lang="fr-FR" sz="1400" dirty="0">
              <a:solidFill>
                <a:prstClr val="black"/>
              </a:solidFill>
              <a:latin typeface="Berlin Sans FB" panose="020E0602020502020306" pitchFamily="34" charset="0"/>
              <a:cs typeface="FF DIN Pro Condensed" panose="020B0506020101010102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96F2EC5-6D92-4A35-A5CB-6C6521D51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5701076" y="976109"/>
            <a:ext cx="2052601" cy="56834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579226A-836F-4A3A-9A01-BFBA2F57AB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5701076" y="2684757"/>
            <a:ext cx="2052601" cy="56834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AF4E3F6-2612-40F0-9FCA-5D849424B29E}"/>
              </a:ext>
            </a:extLst>
          </p:cNvPr>
          <p:cNvSpPr txBox="1"/>
          <p:nvPr/>
        </p:nvSpPr>
        <p:spPr>
          <a:xfrm>
            <a:off x="6096000" y="1127934"/>
            <a:ext cx="60056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sz="1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    BLOG</a:t>
            </a:r>
          </a:p>
          <a:p>
            <a:pPr fontAlgn="ctr"/>
            <a:endParaRPr lang="en-US" sz="1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Launch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coverage</a:t>
            </a:r>
            <a:endParaRPr lang="fr-FR" sz="1400" dirty="0">
              <a:solidFill>
                <a:prstClr val="black"/>
              </a:solidFill>
              <a:latin typeface="Berlin Sans FB" panose="020E0602020502020306" pitchFamily="34" charset="0"/>
              <a:cs typeface="FF DIN Pro Condensed" panose="020B0506020101010102" pitchFamily="34" charset="0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Lifestyle blogs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Gaming blogs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Good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visibility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and big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community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likely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to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be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interested</a:t>
            </a:r>
            <a:endParaRPr lang="fr-FR" sz="1400" dirty="0">
              <a:solidFill>
                <a:prstClr val="black"/>
              </a:solidFill>
              <a:latin typeface="Berlin Sans FB" panose="020E0602020502020306" pitchFamily="34" charset="0"/>
              <a:cs typeface="FF DIN Pro Condensed" panose="020B0506020101010102" pitchFamily="34" charset="0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Always happy to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review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games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and post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pictures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on social media</a:t>
            </a:r>
            <a:endParaRPr lang="en-US" sz="1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fontAlgn="ctr"/>
            <a:endParaRPr lang="en-US" sz="1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fontAlgn="ctr"/>
            <a:r>
              <a:rPr lang="en-US" sz="1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INFLUENCERS</a:t>
            </a:r>
          </a:p>
          <a:p>
            <a:pPr fontAlgn="ctr"/>
            <a:endParaRPr lang="en-US" sz="1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Launch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coverage</a:t>
            </a:r>
            <a:endParaRPr lang="fr-FR" sz="1400" dirty="0">
              <a:solidFill>
                <a:prstClr val="black"/>
              </a:solidFill>
              <a:latin typeface="Berlin Sans FB" panose="020E0602020502020306" pitchFamily="34" charset="0"/>
              <a:cs typeface="FF DIN Pro Condensed" panose="020B0506020101010102" pitchFamily="34" charset="0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Famous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gaming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influencers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– Family – Friends - Adventure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specialists</a:t>
            </a:r>
            <a:endParaRPr lang="fr-FR" sz="1400" dirty="0">
              <a:solidFill>
                <a:prstClr val="black"/>
              </a:solidFill>
              <a:latin typeface="Berlin Sans FB" panose="020E0602020502020306" pitchFamily="34" charset="0"/>
              <a:cs typeface="FF DIN Pro Condensed" panose="020B0506020101010102" pitchFamily="34" charset="0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Goal :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Let’s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Play and Stream to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create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visibility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and show the good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quality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of the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game</a:t>
            </a:r>
            <a:endParaRPr lang="fr-FR" sz="1400" dirty="0">
              <a:solidFill>
                <a:prstClr val="black"/>
              </a:solidFill>
              <a:latin typeface="Berlin Sans FB" panose="020E0602020502020306" pitchFamily="34" charset="0"/>
              <a:cs typeface="FF DIN Pro Condensed" panose="020B0506020101010102" pitchFamily="34" charset="0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Fans of the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game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or gamers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who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want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to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play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with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friends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or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family</a:t>
            </a:r>
            <a:endParaRPr lang="fr-FR" sz="1400" dirty="0">
              <a:solidFill>
                <a:prstClr val="black"/>
              </a:solidFill>
              <a:latin typeface="Berlin Sans FB" panose="020E0602020502020306" pitchFamily="34" charset="0"/>
              <a:cs typeface="FF DIN Pro Condensed" panose="020B0506020101010102" pitchFamily="34" charset="0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They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want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to have fun</a:t>
            </a:r>
            <a:endParaRPr lang="en-US" sz="1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930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A6231247-69BF-4D97-8E40-8C056BD47263}"/>
              </a:ext>
            </a:extLst>
          </p:cNvPr>
          <p:cNvSpPr txBox="1"/>
          <p:nvPr/>
        </p:nvSpPr>
        <p:spPr>
          <a:xfrm>
            <a:off x="2997385" y="192131"/>
            <a:ext cx="6210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erzoTiTR" panose="00000800000000000000" pitchFamily="2" charset="0"/>
              </a:rPr>
              <a:t>KEY PR MESSAGES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CF79E86-3F83-450A-858F-54E2576D7BEC}"/>
              </a:ext>
            </a:extLst>
          </p:cNvPr>
          <p:cNvSpPr txBox="1"/>
          <p:nvPr/>
        </p:nvSpPr>
        <p:spPr>
          <a:xfrm>
            <a:off x="133789" y="1839505"/>
            <a:ext cx="5727192" cy="2375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defTabSz="9144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Berlin Sans FB" panose="020E0602020502020306" pitchFamily="34" charset="0"/>
              </a:rPr>
              <a:t>Asterix and </a:t>
            </a:r>
            <a:r>
              <a:rPr lang="en-US" sz="1400" dirty="0" err="1">
                <a:solidFill>
                  <a:prstClr val="black"/>
                </a:solidFill>
                <a:latin typeface="Berlin Sans FB" panose="020E0602020502020306" pitchFamily="34" charset="0"/>
              </a:rPr>
              <a:t>Obelix</a:t>
            </a:r>
            <a:r>
              <a:rPr lang="en-US" sz="1400" dirty="0">
                <a:solidFill>
                  <a:prstClr val="black"/>
                </a:solidFill>
                <a:latin typeface="Berlin Sans FB" panose="020E0602020502020306" pitchFamily="34" charset="0"/>
              </a:rPr>
              <a:t> : The Crystal </a:t>
            </a:r>
            <a:r>
              <a:rPr lang="en-US" sz="1400" dirty="0" err="1">
                <a:solidFill>
                  <a:prstClr val="black"/>
                </a:solidFill>
                <a:latin typeface="Berlin Sans FB" panose="020E0602020502020306" pitchFamily="34" charset="0"/>
              </a:rPr>
              <a:t>Menhir</a:t>
            </a:r>
            <a:r>
              <a:rPr lang="en-US" sz="1400" dirty="0">
                <a:solidFill>
                  <a:prstClr val="black"/>
                </a:solidFill>
                <a:latin typeface="Berlin Sans FB" panose="020E0602020502020306" pitchFamily="34" charset="0"/>
              </a:rPr>
              <a:t> is an </a:t>
            </a:r>
            <a:r>
              <a:rPr lang="en-US" sz="1400" dirty="0">
                <a:solidFill>
                  <a:srgbClr val="E43418"/>
                </a:solidFill>
                <a:latin typeface="Berlin Sans FB" panose="020E0602020502020306" pitchFamily="34" charset="0"/>
              </a:rPr>
              <a:t>Action/Adventure game. </a:t>
            </a:r>
          </a:p>
          <a:p>
            <a:pPr marL="228600" lvl="0" indent="-228600" defTabSz="9144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Berlin Sans FB" panose="020E0602020502020306" pitchFamily="34" charset="0"/>
              </a:rPr>
              <a:t>Asterix and </a:t>
            </a:r>
            <a:r>
              <a:rPr lang="en-US" sz="1400" dirty="0" err="1">
                <a:solidFill>
                  <a:prstClr val="black"/>
                </a:solidFill>
                <a:latin typeface="Berlin Sans FB" panose="020E0602020502020306" pitchFamily="34" charset="0"/>
              </a:rPr>
              <a:t>Obelix</a:t>
            </a:r>
            <a:r>
              <a:rPr lang="en-US" sz="1400" dirty="0">
                <a:solidFill>
                  <a:prstClr val="black"/>
                </a:solidFill>
                <a:latin typeface="Berlin Sans FB" panose="020E0602020502020306" pitchFamily="34" charset="0"/>
              </a:rPr>
              <a:t> is a </a:t>
            </a:r>
            <a:r>
              <a:rPr lang="en-US" sz="1400" dirty="0">
                <a:solidFill>
                  <a:srgbClr val="E43418"/>
                </a:solidFill>
                <a:latin typeface="Berlin Sans FB" panose="020E0602020502020306" pitchFamily="34" charset="0"/>
              </a:rPr>
              <a:t>famous strong universe</a:t>
            </a:r>
            <a:r>
              <a:rPr lang="en-US" sz="1400" dirty="0">
                <a:solidFill>
                  <a:prstClr val="black"/>
                </a:solidFill>
                <a:latin typeface="Berlin Sans FB" panose="020E0602020502020306" pitchFamily="34" charset="0"/>
              </a:rPr>
              <a:t>, with </a:t>
            </a:r>
            <a:r>
              <a:rPr lang="en-US" sz="1400" dirty="0">
                <a:solidFill>
                  <a:srgbClr val="E43418"/>
                </a:solidFill>
                <a:latin typeface="Berlin Sans FB" panose="020E0602020502020306" pitchFamily="34" charset="0"/>
              </a:rPr>
              <a:t>well-known and beloved characters</a:t>
            </a:r>
            <a:r>
              <a:rPr lang="en-US" sz="1400" dirty="0">
                <a:solidFill>
                  <a:prstClr val="black"/>
                </a:solidFill>
                <a:latin typeface="Berlin Sans FB" panose="020E0602020502020306" pitchFamily="34" charset="0"/>
              </a:rPr>
              <a:t> of the French pop-culture.</a:t>
            </a:r>
          </a:p>
          <a:p>
            <a:pPr marL="228600" lvl="0" indent="-228600" defTabSz="9144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Berlin Sans FB" panose="020E0602020502020306" pitchFamily="34" charset="0"/>
              </a:rPr>
              <a:t>The game respects the humor and the universe of the comic, with an </a:t>
            </a:r>
            <a:r>
              <a:rPr lang="en-US" sz="1400" dirty="0">
                <a:solidFill>
                  <a:srgbClr val="E43418"/>
                </a:solidFill>
                <a:latin typeface="Berlin Sans FB" panose="020E0602020502020306" pitchFamily="34" charset="0"/>
              </a:rPr>
              <a:t>authentic content</a:t>
            </a:r>
            <a:r>
              <a:rPr lang="en-US" sz="1400" dirty="0">
                <a:solidFill>
                  <a:prstClr val="black"/>
                </a:solidFill>
                <a:latin typeface="Berlin Sans FB" panose="020E0602020502020306" pitchFamily="34" charset="0"/>
              </a:rPr>
              <a:t>. </a:t>
            </a:r>
          </a:p>
          <a:p>
            <a:pPr marL="228600" lvl="0" indent="-228600" defTabSz="9144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Berlin Sans FB" panose="020E0602020502020306" pitchFamily="34" charset="0"/>
              </a:rPr>
              <a:t>Important feature : </a:t>
            </a:r>
            <a:r>
              <a:rPr lang="en-US" sz="1400" dirty="0">
                <a:solidFill>
                  <a:srgbClr val="E43418"/>
                </a:solidFill>
                <a:latin typeface="Berlin Sans FB" panose="020E0602020502020306" pitchFamily="34" charset="0"/>
              </a:rPr>
              <a:t>Two players cooperation.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F361AB0-8C77-4B7B-9352-CF560896C9C5}"/>
              </a:ext>
            </a:extLst>
          </p:cNvPr>
          <p:cNvSpPr txBox="1"/>
          <p:nvPr/>
        </p:nvSpPr>
        <p:spPr>
          <a:xfrm>
            <a:off x="6266359" y="1624553"/>
            <a:ext cx="5825921" cy="282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9144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Berlin Sans FB" panose="020E0602020502020306" pitchFamily="34" charset="0"/>
              </a:rPr>
              <a:t>New game with an </a:t>
            </a:r>
            <a:r>
              <a:rPr lang="en-US" sz="1400" dirty="0">
                <a:solidFill>
                  <a:srgbClr val="E43418"/>
                </a:solidFill>
                <a:latin typeface="Berlin Sans FB" panose="020E0602020502020306" pitchFamily="34" charset="0"/>
              </a:rPr>
              <a:t>exclusive scenario </a:t>
            </a:r>
            <a:r>
              <a:rPr lang="en-US" sz="1400" dirty="0">
                <a:solidFill>
                  <a:prstClr val="black"/>
                </a:solidFill>
                <a:latin typeface="Berlin Sans FB" panose="020E0602020502020306" pitchFamily="34" charset="0"/>
              </a:rPr>
              <a:t>and a </a:t>
            </a:r>
            <a:r>
              <a:rPr lang="en-US" sz="1400" dirty="0">
                <a:solidFill>
                  <a:srgbClr val="E43418"/>
                </a:solidFill>
                <a:latin typeface="Berlin Sans FB" panose="020E0602020502020306" pitchFamily="34" charset="0"/>
              </a:rPr>
              <a:t>new concept : the </a:t>
            </a:r>
            <a:r>
              <a:rPr lang="en-US" sz="1400" dirty="0" err="1">
                <a:solidFill>
                  <a:srgbClr val="E43418"/>
                </a:solidFill>
                <a:latin typeface="Berlin Sans FB" panose="020E0602020502020306" pitchFamily="34" charset="0"/>
              </a:rPr>
              <a:t>Menhir</a:t>
            </a:r>
            <a:r>
              <a:rPr lang="en-US" sz="1400" dirty="0">
                <a:solidFill>
                  <a:srgbClr val="E43418"/>
                </a:solidFill>
                <a:latin typeface="Berlin Sans FB" panose="020E0602020502020306" pitchFamily="34" charset="0"/>
              </a:rPr>
              <a:t> has powers.</a:t>
            </a:r>
            <a:endParaRPr lang="en-US" sz="1400" dirty="0">
              <a:solidFill>
                <a:prstClr val="black"/>
              </a:solidFill>
              <a:latin typeface="Berlin Sans FB" panose="020E0602020502020306" pitchFamily="34" charset="0"/>
            </a:endParaRPr>
          </a:p>
          <a:p>
            <a:pPr marL="228600" lvl="0" indent="-228600" defTabSz="9144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Berlin Sans FB" panose="020E0602020502020306" pitchFamily="34" charset="0"/>
              </a:rPr>
              <a:t>Fun and really </a:t>
            </a:r>
            <a:r>
              <a:rPr lang="en-US" sz="1400" dirty="0">
                <a:solidFill>
                  <a:srgbClr val="E43418"/>
                </a:solidFill>
                <a:latin typeface="Berlin Sans FB" panose="020E0602020502020306" pitchFamily="34" charset="0"/>
              </a:rPr>
              <a:t>good to play with friends or family.</a:t>
            </a:r>
          </a:p>
          <a:p>
            <a:pPr marL="228600" lvl="0" indent="-228600" defTabSz="9144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Berlin Sans FB" panose="020E0602020502020306" pitchFamily="34" charset="0"/>
              </a:rPr>
              <a:t>A </a:t>
            </a:r>
            <a:r>
              <a:rPr lang="en-US" sz="1400" dirty="0">
                <a:solidFill>
                  <a:srgbClr val="E43418"/>
                </a:solidFill>
                <a:latin typeface="Berlin Sans FB" panose="020E0602020502020306" pitchFamily="34" charset="0"/>
              </a:rPr>
              <a:t>travel in many beautiful places </a:t>
            </a:r>
            <a:r>
              <a:rPr lang="en-US" sz="1400" dirty="0">
                <a:solidFill>
                  <a:prstClr val="black"/>
                </a:solidFill>
                <a:latin typeface="Berlin Sans FB" panose="020E0602020502020306" pitchFamily="34" charset="0"/>
              </a:rPr>
              <a:t>: </a:t>
            </a:r>
            <a:r>
              <a:rPr lang="en-US" sz="1400" dirty="0" err="1">
                <a:solidFill>
                  <a:prstClr val="black"/>
                </a:solidFill>
                <a:latin typeface="Berlin Sans FB" panose="020E0602020502020306" pitchFamily="34" charset="0"/>
              </a:rPr>
              <a:t>Gaulish</a:t>
            </a:r>
            <a:r>
              <a:rPr lang="en-US" sz="1400" dirty="0">
                <a:solidFill>
                  <a:prstClr val="black"/>
                </a:solidFill>
                <a:latin typeface="Berlin Sans FB" panose="020E0602020502020306" pitchFamily="34" charset="0"/>
              </a:rPr>
              <a:t> village, </a:t>
            </a:r>
            <a:r>
              <a:rPr lang="en-US" sz="1400" dirty="0" err="1">
                <a:solidFill>
                  <a:prstClr val="black"/>
                </a:solidFill>
                <a:latin typeface="Berlin Sans FB" panose="020E0602020502020306" pitchFamily="34" charset="0"/>
              </a:rPr>
              <a:t>Islandie</a:t>
            </a:r>
            <a:r>
              <a:rPr lang="en-US" sz="1400" dirty="0">
                <a:solidFill>
                  <a:prstClr val="black"/>
                </a:solidFill>
                <a:latin typeface="Berlin Sans FB" panose="020E0602020502020306" pitchFamily="34" charset="0"/>
              </a:rPr>
              <a:t>, Crete, Rome… Different environments to discover.</a:t>
            </a:r>
          </a:p>
          <a:p>
            <a:pPr marL="228600" lvl="0" indent="-228600" defTabSz="9144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Berlin Sans FB" panose="020E0602020502020306" pitchFamily="34" charset="0"/>
              </a:rPr>
              <a:t>Complete gameplay : </a:t>
            </a:r>
            <a:r>
              <a:rPr lang="en-US" sz="1400" dirty="0">
                <a:solidFill>
                  <a:srgbClr val="E43418"/>
                </a:solidFill>
                <a:latin typeface="Berlin Sans FB" panose="020E0602020502020306" pitchFamily="34" charset="0"/>
              </a:rPr>
              <a:t>Fighting, Collecting, Puzzles and Exploration</a:t>
            </a:r>
            <a:r>
              <a:rPr lang="en-US" sz="1400" dirty="0">
                <a:solidFill>
                  <a:prstClr val="black"/>
                </a:solidFill>
                <a:latin typeface="Berlin Sans FB" panose="020E0602020502020306" pitchFamily="34" charset="0"/>
              </a:rPr>
              <a:t>.</a:t>
            </a:r>
          </a:p>
          <a:p>
            <a:pPr marL="228600" lvl="0" indent="-228600" defTabSz="9144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Berlin Sans FB" panose="020E0602020502020306" pitchFamily="34" charset="0"/>
              </a:rPr>
              <a:t>References about </a:t>
            </a:r>
            <a:r>
              <a:rPr lang="en-US" sz="1400" dirty="0">
                <a:solidFill>
                  <a:srgbClr val="E43418"/>
                </a:solidFill>
                <a:latin typeface="Berlin Sans FB" panose="020E0602020502020306" pitchFamily="34" charset="0"/>
              </a:rPr>
              <a:t>pop-culture movies</a:t>
            </a:r>
            <a:r>
              <a:rPr lang="en-US" sz="1400" dirty="0">
                <a:solidFill>
                  <a:prstClr val="black"/>
                </a:solidFill>
                <a:latin typeface="Berlin Sans FB" panose="020E0602020502020306" pitchFamily="34" charset="0"/>
              </a:rPr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B68AB76-FD28-4463-8F44-AB37245C06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 rot="5400000">
            <a:off x="4456590" y="2984937"/>
            <a:ext cx="2893122" cy="8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09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A6231247-69BF-4D97-8E40-8C056BD47263}"/>
              </a:ext>
            </a:extLst>
          </p:cNvPr>
          <p:cNvSpPr txBox="1"/>
          <p:nvPr/>
        </p:nvSpPr>
        <p:spPr>
          <a:xfrm>
            <a:off x="2997384" y="192131"/>
            <a:ext cx="7125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erzoTiTR" panose="00000800000000000000" pitchFamily="2" charset="0"/>
              </a:rPr>
              <a:t>INFLUENCERS STRATEGY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04255AE9-0E61-47DB-B065-756EA2F48C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7562088" y="1466174"/>
            <a:ext cx="3031803" cy="76628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CF79E86-3F83-450A-858F-54E2576D7BEC}"/>
              </a:ext>
            </a:extLst>
          </p:cNvPr>
          <p:cNvSpPr txBox="1"/>
          <p:nvPr/>
        </p:nvSpPr>
        <p:spPr>
          <a:xfrm>
            <a:off x="362799" y="2292328"/>
            <a:ext cx="5809401" cy="2260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Let’s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play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video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with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(in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priority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) :</a:t>
            </a:r>
          </a:p>
          <a:p>
            <a:pPr marL="285750" lvl="0" indent="-285750" defTabSz="91440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Gaming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influencers</a:t>
            </a:r>
            <a:endParaRPr lang="fr-FR" sz="1400" dirty="0">
              <a:solidFill>
                <a:prstClr val="black"/>
              </a:solidFill>
              <a:latin typeface="Berlin Sans FB" panose="020E0602020502020306" pitchFamily="34" charset="0"/>
              <a:cs typeface="FF DIN Pro Condensed" panose="020B0506020101010102" pitchFamily="34" charset="0"/>
            </a:endParaRPr>
          </a:p>
          <a:p>
            <a:pPr marL="285750" lvl="0" indent="-285750" defTabSz="91440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Family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influencers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</a:t>
            </a:r>
          </a:p>
          <a:p>
            <a:pPr marL="285750" lvl="0" indent="-285750" defTabSz="91440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Young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community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influencers</a:t>
            </a:r>
            <a:endParaRPr lang="fr-FR" sz="1400" dirty="0">
              <a:solidFill>
                <a:prstClr val="black"/>
              </a:solidFill>
              <a:latin typeface="Berlin Sans FB" panose="020E0602020502020306" pitchFamily="34" charset="0"/>
              <a:cs typeface="FF DIN Pro Condensed" panose="020B0506020101010102" pitchFamily="34" charset="0"/>
            </a:endParaRP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Create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specific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content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with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influencers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who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have a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strong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fan base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Work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with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streamers to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secure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Day One live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stream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on Twitch/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Youtube</a:t>
            </a:r>
            <a:endParaRPr lang="fr-FR" sz="1400" dirty="0">
              <a:solidFill>
                <a:prstClr val="black"/>
              </a:solidFill>
              <a:latin typeface="Berlin Sans FB" panose="020E0602020502020306" pitchFamily="34" charset="0"/>
              <a:cs typeface="FF DIN Pro Condensed" panose="020B0506020101010102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C0B8017-A4A1-4C1C-864F-6A9118D00C24}"/>
              </a:ext>
            </a:extLst>
          </p:cNvPr>
          <p:cNvSpPr txBox="1"/>
          <p:nvPr/>
        </p:nvSpPr>
        <p:spPr>
          <a:xfrm>
            <a:off x="7606936" y="1533888"/>
            <a:ext cx="2942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UNBOXING OF THE COLLECTOR EDITION</a:t>
            </a:r>
            <a:endParaRPr lang="fr-FR" sz="3200" dirty="0">
              <a:solidFill>
                <a:prstClr val="black"/>
              </a:solidFill>
              <a:latin typeface="RefrigeratorDeluxeW01-Bold" panose="02010806020202050203" pitchFamily="2" charset="0"/>
              <a:cs typeface="FF DIN Pro Condensed" panose="020B0506020101010102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8E04FA-92BC-46A9-8F28-668C2B1D25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1423503" y="1408511"/>
            <a:ext cx="2767498" cy="76628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E874DC1-6F8A-4A74-B9E9-55471D8B4AE6}"/>
              </a:ext>
            </a:extLst>
          </p:cNvPr>
          <p:cNvSpPr txBox="1"/>
          <p:nvPr/>
        </p:nvSpPr>
        <p:spPr>
          <a:xfrm>
            <a:off x="1248896" y="1557307"/>
            <a:ext cx="2942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ACTION</a:t>
            </a:r>
            <a:endParaRPr lang="fr-FR" sz="4000" dirty="0">
              <a:solidFill>
                <a:prstClr val="black"/>
              </a:solidFill>
              <a:latin typeface="RefrigeratorDeluxeW01-Bold" panose="02010806020202050203" pitchFamily="2" charset="0"/>
              <a:cs typeface="FF DIN Pro Condensed" panose="020B0506020101010102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34F6EF9-E9E9-4863-ABC7-8E297442E236}"/>
              </a:ext>
            </a:extLst>
          </p:cNvPr>
          <p:cNvSpPr txBox="1"/>
          <p:nvPr/>
        </p:nvSpPr>
        <p:spPr>
          <a:xfrm>
            <a:off x="6751233" y="2532022"/>
            <a:ext cx="5224272" cy="1745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Work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with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targeted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influencers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to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ensure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coverage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on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their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channel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and/or social media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accounts</a:t>
            </a:r>
            <a:endParaRPr lang="fr-FR" sz="1400" dirty="0">
              <a:solidFill>
                <a:prstClr val="black"/>
              </a:solidFill>
              <a:latin typeface="Berlin Sans FB" panose="020E0602020502020306" pitchFamily="34" charset="0"/>
              <a:cs typeface="FF DIN Pro Condensed" panose="020B0506020101010102" pitchFamily="34" charset="0"/>
            </a:endParaRP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Ensure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videos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and photos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showing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the Collector Edition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Share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this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content on </a:t>
            </a:r>
            <a:r>
              <a:rPr lang="fr-FR" sz="1400" dirty="0" err="1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our</a:t>
            </a:r>
            <a:r>
              <a:rPr lang="fr-FR" sz="1400" dirty="0">
                <a:solidFill>
                  <a:prstClr val="black"/>
                </a:solidFill>
                <a:latin typeface="Berlin Sans FB" panose="020E0602020502020306" pitchFamily="34" charset="0"/>
                <a:cs typeface="FF DIN Pro Condensed" panose="020B0506020101010102" pitchFamily="34" charset="0"/>
              </a:rPr>
              <a:t> social media pages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fr-FR" sz="1400" dirty="0">
              <a:solidFill>
                <a:prstClr val="black"/>
              </a:solidFill>
              <a:latin typeface="Berlin Sans FB" panose="020E0602020502020306" pitchFamily="34" charset="0"/>
              <a:cs typeface="FF DIN Pro Condensed" panose="020B0506020101010102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339A5CC-3892-4DE7-8FF3-A19F7625624F}"/>
              </a:ext>
            </a:extLst>
          </p:cNvPr>
          <p:cNvSpPr txBox="1"/>
          <p:nvPr/>
        </p:nvSpPr>
        <p:spPr>
          <a:xfrm>
            <a:off x="7345670" y="4202318"/>
            <a:ext cx="2942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Examples :</a:t>
            </a:r>
            <a:endParaRPr lang="fr-FR" sz="3200" dirty="0">
              <a:solidFill>
                <a:prstClr val="black"/>
              </a:solidFill>
              <a:latin typeface="RefrigeratorDeluxeW01-Bold" panose="02010806020202050203" pitchFamily="2" charset="0"/>
              <a:cs typeface="FF DIN Pro Condensed" panose="020B0506020101010102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21156CC-1181-4523-BB50-D5257C6F4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032508"/>
            <a:ext cx="2752205" cy="17012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1BFBB8B-3273-4945-A54F-4BF983413C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177"/>
          <a:stretch/>
        </p:blipFill>
        <p:spPr>
          <a:xfrm>
            <a:off x="8960206" y="5032507"/>
            <a:ext cx="2752204" cy="17012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0740B04-8172-4EAE-83E4-4C5FF3B0CA5C}"/>
              </a:ext>
            </a:extLst>
          </p:cNvPr>
          <p:cNvSpPr txBox="1"/>
          <p:nvPr/>
        </p:nvSpPr>
        <p:spPr>
          <a:xfrm>
            <a:off x="6001049" y="4656898"/>
            <a:ext cx="2942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80K fans</a:t>
            </a:r>
            <a:endParaRPr lang="fr-FR" sz="2800" dirty="0">
              <a:solidFill>
                <a:prstClr val="black"/>
              </a:solidFill>
              <a:latin typeface="RefrigeratorDeluxeW01-Bold" panose="02010806020202050203" pitchFamily="2" charset="0"/>
              <a:cs typeface="FF DIN Pro Condensed" panose="020B0506020101010102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7312517-89FD-4230-9495-5B3A8A070FD0}"/>
              </a:ext>
            </a:extLst>
          </p:cNvPr>
          <p:cNvSpPr txBox="1"/>
          <p:nvPr/>
        </p:nvSpPr>
        <p:spPr>
          <a:xfrm>
            <a:off x="8865255" y="4675426"/>
            <a:ext cx="2942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12K fans</a:t>
            </a:r>
            <a:endParaRPr lang="fr-FR" sz="2800" dirty="0">
              <a:solidFill>
                <a:prstClr val="black"/>
              </a:solidFill>
              <a:latin typeface="RefrigeratorDeluxeW01-Bold" panose="02010806020202050203" pitchFamily="2" charset="0"/>
              <a:cs typeface="FF DIN Pro Condensed" panose="020B050602010101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718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A6231247-69BF-4D97-8E40-8C056BD47263}"/>
              </a:ext>
            </a:extLst>
          </p:cNvPr>
          <p:cNvSpPr txBox="1"/>
          <p:nvPr/>
        </p:nvSpPr>
        <p:spPr>
          <a:xfrm>
            <a:off x="2997384" y="192131"/>
            <a:ext cx="7125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erzoTiTR" panose="00000800000000000000" pitchFamily="2" charset="0"/>
              </a:rPr>
              <a:t>DEDICATED PRESS KIT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04255AE9-0E61-47DB-B065-756EA2F48C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1194902" y="1476567"/>
            <a:ext cx="2778893" cy="76944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CF79E86-3F83-450A-858F-54E2576D7BEC}"/>
              </a:ext>
            </a:extLst>
          </p:cNvPr>
          <p:cNvSpPr txBox="1"/>
          <p:nvPr/>
        </p:nvSpPr>
        <p:spPr>
          <a:xfrm>
            <a:off x="6236208" y="2401046"/>
            <a:ext cx="56680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Give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600" dirty="0">
                <a:solidFill>
                  <a:srgbClr val="E43418"/>
                </a:solidFill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more information 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to the media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concerning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the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product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600" dirty="0">
              <a:latin typeface="Berlin Sans FB" panose="020E0602020502020306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Create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600" dirty="0" err="1">
                <a:solidFill>
                  <a:srgbClr val="E43418"/>
                </a:solidFill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visibility</a:t>
            </a:r>
            <a:r>
              <a:rPr lang="fr-FR" sz="1600" dirty="0">
                <a:solidFill>
                  <a:srgbClr val="E43418"/>
                </a:solidFill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on social media 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(for the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game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its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universe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, the studio and the editor).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600" dirty="0">
              <a:latin typeface="Berlin Sans FB" panose="020E0602020502020306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Motivate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media to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create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600" dirty="0">
                <a:solidFill>
                  <a:srgbClr val="E43418"/>
                </a:solidFill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more </a:t>
            </a:r>
            <a:r>
              <a:rPr lang="fr-FR" sz="1600" dirty="0" err="1">
                <a:solidFill>
                  <a:srgbClr val="E43418"/>
                </a:solidFill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coverage</a:t>
            </a:r>
            <a:r>
              <a:rPr lang="fr-FR" sz="1600" dirty="0">
                <a:solidFill>
                  <a:srgbClr val="E43418"/>
                </a:solidFill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around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the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game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600" dirty="0">
              <a:latin typeface="Berlin Sans FB" panose="020E0602020502020306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Accompany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the articles and the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posts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Berlin Sans FB" panose="020E0602020502020306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FC4C97-C58D-482A-8971-490D09CD6D7C}"/>
              </a:ext>
            </a:extLst>
          </p:cNvPr>
          <p:cNvSpPr/>
          <p:nvPr/>
        </p:nvSpPr>
        <p:spPr>
          <a:xfrm>
            <a:off x="2120919" y="1630455"/>
            <a:ext cx="9268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IDEA</a:t>
            </a:r>
            <a:endParaRPr lang="en-US" sz="2400" dirty="0">
              <a:latin typeface="Berlin Sans FB" panose="020E0602020502020306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C3FD14-3C1C-4FDF-AE40-28072F55B35A}"/>
              </a:ext>
            </a:extLst>
          </p:cNvPr>
          <p:cNvSpPr/>
          <p:nvPr/>
        </p:nvSpPr>
        <p:spPr>
          <a:xfrm>
            <a:off x="121596" y="2500028"/>
            <a:ext cx="57515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Create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a </a:t>
            </a:r>
            <a:r>
              <a:rPr lang="fr-FR" sz="1600" dirty="0" err="1">
                <a:solidFill>
                  <a:srgbClr val="E43418"/>
                </a:solidFill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dedicated</a:t>
            </a:r>
            <a:r>
              <a:rPr lang="fr-FR" sz="1600" dirty="0">
                <a:solidFill>
                  <a:srgbClr val="E43418"/>
                </a:solidFill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600" dirty="0" err="1">
                <a:solidFill>
                  <a:srgbClr val="E43418"/>
                </a:solidFill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press</a:t>
            </a:r>
            <a:r>
              <a:rPr lang="fr-FR" sz="1600" dirty="0">
                <a:solidFill>
                  <a:srgbClr val="E43418"/>
                </a:solidFill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ki</a:t>
            </a:r>
            <a:r>
              <a:rPr lang="fr-FR" sz="1600" dirty="0">
                <a:solidFill>
                  <a:srgbClr val="FF0000"/>
                </a:solidFill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t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for the media.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600" dirty="0">
              <a:latin typeface="Berlin Sans FB" panose="020E0602020502020306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With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an </a:t>
            </a:r>
            <a:r>
              <a:rPr lang="fr-FR" sz="1600" dirty="0">
                <a:solidFill>
                  <a:srgbClr val="E43418"/>
                </a:solidFill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original </a:t>
            </a:r>
            <a:r>
              <a:rPr lang="fr-FR" sz="1600" dirty="0" err="1">
                <a:solidFill>
                  <a:srgbClr val="E43418"/>
                </a:solidFill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press</a:t>
            </a:r>
            <a:r>
              <a:rPr lang="fr-FR" sz="1600" dirty="0">
                <a:solidFill>
                  <a:srgbClr val="E43418"/>
                </a:solidFill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folder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containing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information and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details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from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the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game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600" dirty="0">
              <a:latin typeface="Berlin Sans FB" panose="020E0602020502020306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Some </a:t>
            </a:r>
            <a:r>
              <a:rPr lang="en-US" sz="1600" dirty="0">
                <a:solidFill>
                  <a:srgbClr val="E43418"/>
                </a:solidFill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goodies</a:t>
            </a:r>
            <a:r>
              <a:rPr lang="en-US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, linked to the game, the universe and the characters.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91C181C-65BF-4336-82CB-05EAE09DEE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7162886" y="1479773"/>
            <a:ext cx="2778893" cy="7694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86148B-7AC0-420F-BF33-8502F325B745}"/>
              </a:ext>
            </a:extLst>
          </p:cNvPr>
          <p:cNvSpPr/>
          <p:nvPr/>
        </p:nvSpPr>
        <p:spPr>
          <a:xfrm>
            <a:off x="8088903" y="1633661"/>
            <a:ext cx="1058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GOAL</a:t>
            </a:r>
            <a:endParaRPr lang="en-US" sz="2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633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A6231247-69BF-4D97-8E40-8C056BD47263}"/>
              </a:ext>
            </a:extLst>
          </p:cNvPr>
          <p:cNvSpPr txBox="1"/>
          <p:nvPr/>
        </p:nvSpPr>
        <p:spPr>
          <a:xfrm>
            <a:off x="2997384" y="192131"/>
            <a:ext cx="7125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erzoTiTR" panose="00000800000000000000" pitchFamily="2" charset="0"/>
              </a:rPr>
              <a:t>DEDICATED PRESS KIT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04255AE9-0E61-47DB-B065-756EA2F48C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4540557" y="1136605"/>
            <a:ext cx="3386879" cy="93778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CF79E86-3F83-450A-858F-54E2576D7BEC}"/>
              </a:ext>
            </a:extLst>
          </p:cNvPr>
          <p:cNvSpPr txBox="1"/>
          <p:nvPr/>
        </p:nvSpPr>
        <p:spPr>
          <a:xfrm>
            <a:off x="4714508" y="2473238"/>
            <a:ext cx="59614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A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press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folder in the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shape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of a Menhir.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4 pages of information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regarding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the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game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algn="ctr"/>
            <a:endParaRPr lang="fr-FR" sz="1600" dirty="0">
              <a:latin typeface="Berlin Sans FB" panose="020E0602020502020306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fr-FR" sz="1600" dirty="0">
              <a:latin typeface="Berlin Sans FB" panose="020E0602020502020306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Content : </a:t>
            </a:r>
            <a:r>
              <a:rPr lang="fr-FR" sz="1600" i="1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Information on the </a:t>
            </a:r>
            <a:r>
              <a:rPr lang="fr-FR" sz="1600" i="1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game</a:t>
            </a:r>
            <a:r>
              <a:rPr lang="fr-FR" sz="1600" i="1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, on the </a:t>
            </a:r>
            <a:r>
              <a:rPr lang="fr-FR" sz="1600" i="1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company</a:t>
            </a:r>
            <a:r>
              <a:rPr lang="fr-FR" sz="1600" i="1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, screens, </a:t>
            </a:r>
            <a:r>
              <a:rPr lang="fr-FR" sz="1600" i="1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character</a:t>
            </a:r>
            <a:r>
              <a:rPr lang="fr-FR" sz="1600" i="1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600" i="1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presentation</a:t>
            </a:r>
            <a:r>
              <a:rPr lang="fr-FR" sz="1600" i="1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, PR contacts, etc…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027EC0A-E613-427A-A8D6-F1BB2114F9E1}"/>
              </a:ext>
            </a:extLst>
          </p:cNvPr>
          <p:cNvSpPr txBox="1"/>
          <p:nvPr/>
        </p:nvSpPr>
        <p:spPr>
          <a:xfrm>
            <a:off x="1564295" y="4728640"/>
            <a:ext cx="4442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PRESS FOLDER REALIZED FOR XXL2 :</a:t>
            </a:r>
            <a:endParaRPr lang="en-US" sz="2800" dirty="0">
              <a:latin typeface="RefrigeratorDeluxeW01-Bold" panose="02010806020202050203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474CB22-6D6B-4B41-8017-905A51CD9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3" y="4777219"/>
            <a:ext cx="1539430" cy="1577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3C9D074-0407-4F10-8B2E-A4D206932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0210" y="4777220"/>
            <a:ext cx="1570753" cy="1577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AC46501-2A40-46C8-BFDD-FCFDEF70C1DD}"/>
              </a:ext>
            </a:extLst>
          </p:cNvPr>
          <p:cNvSpPr txBox="1"/>
          <p:nvPr/>
        </p:nvSpPr>
        <p:spPr>
          <a:xfrm>
            <a:off x="4755319" y="1405443"/>
            <a:ext cx="3136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PRESS FOLDER IDEA 1</a:t>
            </a:r>
            <a:endParaRPr lang="en-US" sz="3600" dirty="0">
              <a:latin typeface="RefrigeratorDeluxeW01-Bold" panose="02010806020202050203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074" name="Picture 2" descr="RÃ©sultat de recherche d'images pour &quot;asterix et obelix menhir dessin&quot;">
            <a:extLst>
              <a:ext uri="{FF2B5EF4-FFF2-40B4-BE49-F238E27FC236}">
                <a16:creationId xmlns:a16="http://schemas.microsoft.com/office/drawing/2014/main" id="{8F772B19-4364-48AF-98FD-2F5288FFD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r="14679"/>
          <a:stretch/>
        </p:blipFill>
        <p:spPr bwMode="auto">
          <a:xfrm>
            <a:off x="1516055" y="1384181"/>
            <a:ext cx="2962657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D516313-48C1-48DD-98B9-4BCBE3B4151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6567" y="3432755"/>
            <a:ext cx="854873" cy="53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34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A6231247-69BF-4D97-8E40-8C056BD47263}"/>
              </a:ext>
            </a:extLst>
          </p:cNvPr>
          <p:cNvSpPr txBox="1"/>
          <p:nvPr/>
        </p:nvSpPr>
        <p:spPr>
          <a:xfrm>
            <a:off x="2997384" y="192131"/>
            <a:ext cx="7125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erzoTiTR" panose="00000800000000000000" pitchFamily="2" charset="0"/>
              </a:rPr>
              <a:t>DEDICATED PRESS KIT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04255AE9-0E61-47DB-B065-756EA2F48C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4540557" y="1136605"/>
            <a:ext cx="3386879" cy="93778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CF79E86-3F83-450A-858F-54E2576D7BEC}"/>
              </a:ext>
            </a:extLst>
          </p:cNvPr>
          <p:cNvSpPr txBox="1"/>
          <p:nvPr/>
        </p:nvSpPr>
        <p:spPr>
          <a:xfrm>
            <a:off x="5435965" y="2748817"/>
            <a:ext cx="6350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An original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press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folder </a:t>
            </a:r>
            <a:r>
              <a:rPr lang="fr-FR" sz="1200" i="1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en-US" sz="1200" i="1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C</a:t>
            </a:r>
            <a:r>
              <a:rPr lang="en-US" sz="1200" i="1" dirty="0">
                <a:latin typeface="Berlin Sans FB" panose="020E0602020502020306" pitchFamily="34" charset="0"/>
              </a:rPr>
              <a:t>ut out images that unfold when the document opens)</a:t>
            </a:r>
            <a:endParaRPr lang="fr-FR" sz="1200" i="1" dirty="0">
              <a:latin typeface="Berlin Sans FB" panose="020E0602020502020306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1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leaflet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to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communicate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the information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regarding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the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game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The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form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will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delight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the kids.</a:t>
            </a:r>
          </a:p>
          <a:p>
            <a:pPr algn="ctr"/>
            <a:endParaRPr lang="fr-FR" sz="1600" dirty="0">
              <a:latin typeface="Berlin Sans FB" panose="020E0602020502020306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Content : </a:t>
            </a:r>
            <a:r>
              <a:rPr lang="fr-FR" sz="1600" i="1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Information on the </a:t>
            </a:r>
            <a:r>
              <a:rPr lang="fr-FR" sz="1600" i="1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game</a:t>
            </a:r>
            <a:r>
              <a:rPr lang="fr-FR" sz="1600" i="1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, PR contacts…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027EC0A-E613-427A-A8D6-F1BB2114F9E1}"/>
              </a:ext>
            </a:extLst>
          </p:cNvPr>
          <p:cNvSpPr txBox="1"/>
          <p:nvPr/>
        </p:nvSpPr>
        <p:spPr>
          <a:xfrm>
            <a:off x="1564295" y="4728640"/>
            <a:ext cx="4442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PRESS FOLDER REALIZED FOR XXL2 :</a:t>
            </a:r>
            <a:endParaRPr lang="en-US" sz="2800" dirty="0">
              <a:latin typeface="RefrigeratorDeluxeW01-Bold" panose="02010806020202050203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474CB22-6D6B-4B41-8017-905A51CD9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3" y="4777219"/>
            <a:ext cx="1539430" cy="1577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3C9D074-0407-4F10-8B2E-A4D206932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0210" y="4777220"/>
            <a:ext cx="1570753" cy="1577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AC46501-2A40-46C8-BFDD-FCFDEF70C1DD}"/>
              </a:ext>
            </a:extLst>
          </p:cNvPr>
          <p:cNvSpPr txBox="1"/>
          <p:nvPr/>
        </p:nvSpPr>
        <p:spPr>
          <a:xfrm>
            <a:off x="4755319" y="1405443"/>
            <a:ext cx="3136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PRESS FOLDER IDEA 2</a:t>
            </a:r>
            <a:endParaRPr lang="en-US" sz="3600" dirty="0">
              <a:latin typeface="RefrigeratorDeluxeW01-Bold" panose="02010806020202050203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CCB248C-7BB1-4380-9D6B-B0D2DB1FF0D6}"/>
              </a:ext>
            </a:extLst>
          </p:cNvPr>
          <p:cNvSpPr txBox="1"/>
          <p:nvPr/>
        </p:nvSpPr>
        <p:spPr>
          <a:xfrm>
            <a:off x="1132509" y="2279397"/>
            <a:ext cx="4442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EXAMPLE WITH THE GAME “ARK” :</a:t>
            </a:r>
            <a:endParaRPr lang="en-US" sz="2800" dirty="0">
              <a:latin typeface="RefrigeratorDeluxeW01-Bold" panose="02010806020202050203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DA31A6-DA4A-415E-BC5A-96B118D757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8041"/>
          <a:stretch/>
        </p:blipFill>
        <p:spPr>
          <a:xfrm>
            <a:off x="776310" y="2747432"/>
            <a:ext cx="4442148" cy="15535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1467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A6231247-69BF-4D97-8E40-8C056BD47263}"/>
              </a:ext>
            </a:extLst>
          </p:cNvPr>
          <p:cNvSpPr txBox="1"/>
          <p:nvPr/>
        </p:nvSpPr>
        <p:spPr>
          <a:xfrm>
            <a:off x="2997384" y="192131"/>
            <a:ext cx="7125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erzoTiTR" panose="00000800000000000000" pitchFamily="2" charset="0"/>
              </a:rPr>
              <a:t>DEDICATED PRESS KIT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04255AE9-0E61-47DB-B065-756EA2F48C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4514175" y="1055983"/>
            <a:ext cx="2737018" cy="93778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CF79E86-3F83-450A-858F-54E2576D7BEC}"/>
              </a:ext>
            </a:extLst>
          </p:cNvPr>
          <p:cNvSpPr txBox="1"/>
          <p:nvPr/>
        </p:nvSpPr>
        <p:spPr>
          <a:xfrm>
            <a:off x="239520" y="2067726"/>
            <a:ext cx="1097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sz="1600" dirty="0">
                <a:latin typeface="Berlin Sans FB" panose="020E0602020502020306" pitchFamily="34" charset="0"/>
              </a:rPr>
              <a:t>Gourd</a:t>
            </a:r>
            <a:endParaRPr lang="en-US" sz="2800" dirty="0">
              <a:latin typeface="RefrigeratorDeluxeW01-Bold" panose="02010806020202050203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637C325-3A97-4367-9CE2-67B3F330DBF6}"/>
              </a:ext>
            </a:extLst>
          </p:cNvPr>
          <p:cNvSpPr txBox="1"/>
          <p:nvPr/>
        </p:nvSpPr>
        <p:spPr>
          <a:xfrm>
            <a:off x="4837615" y="1324821"/>
            <a:ext cx="3136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GOODIES IDEAS</a:t>
            </a:r>
            <a:endParaRPr lang="en-US" sz="3600" dirty="0">
              <a:latin typeface="RefrigeratorDeluxeW01-Bold" panose="02010806020202050203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08C376D-BFDF-4C5A-A288-A419E216346C}"/>
              </a:ext>
            </a:extLst>
          </p:cNvPr>
          <p:cNvSpPr txBox="1"/>
          <p:nvPr/>
        </p:nvSpPr>
        <p:spPr>
          <a:xfrm>
            <a:off x="2116333" y="2108107"/>
            <a:ext cx="904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sz="1600" dirty="0">
                <a:latin typeface="Berlin Sans FB" panose="020E0602020502020306" pitchFamily="34" charset="0"/>
              </a:rPr>
              <a:t>Figurine</a:t>
            </a:r>
            <a:endParaRPr lang="en-US" sz="2800" dirty="0">
              <a:latin typeface="RefrigeratorDeluxeW01-Bold" panose="02010806020202050203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62AFF47-1EB4-42CB-AFCF-415AA944033F}"/>
              </a:ext>
            </a:extLst>
          </p:cNvPr>
          <p:cNvSpPr txBox="1"/>
          <p:nvPr/>
        </p:nvSpPr>
        <p:spPr>
          <a:xfrm>
            <a:off x="4077936" y="2157905"/>
            <a:ext cx="904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Pins</a:t>
            </a:r>
            <a:endParaRPr lang="en-US" sz="2800" dirty="0">
              <a:latin typeface="RefrigeratorDeluxeW01-Bold" panose="02010806020202050203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325AD91-3FDA-4059-BBF1-CCA54BFF2982}"/>
              </a:ext>
            </a:extLst>
          </p:cNvPr>
          <p:cNvSpPr txBox="1"/>
          <p:nvPr/>
        </p:nvSpPr>
        <p:spPr>
          <a:xfrm>
            <a:off x="6472038" y="2108107"/>
            <a:ext cx="904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T-shirt</a:t>
            </a:r>
            <a:endParaRPr lang="en-US" sz="2800" dirty="0">
              <a:latin typeface="RefrigeratorDeluxeW01-Bold" panose="02010806020202050203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F0F9AD0-2287-42F9-B1F9-272B4DD04E0F}"/>
              </a:ext>
            </a:extLst>
          </p:cNvPr>
          <p:cNvSpPr txBox="1"/>
          <p:nvPr/>
        </p:nvSpPr>
        <p:spPr>
          <a:xfrm>
            <a:off x="8497150" y="2108107"/>
            <a:ext cx="904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Key ring</a:t>
            </a:r>
            <a:endParaRPr lang="en-US" sz="2800" dirty="0">
              <a:latin typeface="RefrigeratorDeluxeW01-Bold" panose="02010806020202050203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90D8242-70CB-41F1-B964-E1B5FC552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2" b="95357" l="4500" r="95750">
                        <a14:foregroundMark x1="53750" y1="7629" x2="53750" y2="7629"/>
                        <a14:foregroundMark x1="41750" y1="7131" x2="41750" y2="7131"/>
                        <a14:foregroundMark x1="41750" y1="7131" x2="41750" y2="7131"/>
                        <a14:foregroundMark x1="42250" y1="5970" x2="42250" y2="5970"/>
                        <a14:foregroundMark x1="44750" y1="5141" x2="45500" y2="5141"/>
                        <a14:foregroundMark x1="51500" y1="7794" x2="51500" y2="7794"/>
                        <a14:foregroundMark x1="59250" y1="8126" x2="59250" y2="8126"/>
                        <a14:foregroundMark x1="61000" y1="6302" x2="61000" y2="6302"/>
                        <a14:foregroundMark x1="40000" y1="3483" x2="40000" y2="3483"/>
                        <a14:foregroundMark x1="38750" y1="2985" x2="38750" y2="2985"/>
                        <a14:foregroundMark x1="38250" y1="5473" x2="38250" y2="5473"/>
                        <a14:foregroundMark x1="19500" y1="59701" x2="19500" y2="59701"/>
                        <a14:foregroundMark x1="12500" y1="57877" x2="12500" y2="57877"/>
                        <a14:foregroundMark x1="12500" y1="66169" x2="12500" y2="66169"/>
                        <a14:foregroundMark x1="10750" y1="65837" x2="27750" y2="62023"/>
                        <a14:foregroundMark x1="7500" y1="69983" x2="11250" y2="48756"/>
                        <a14:foregroundMark x1="11250" y1="48756" x2="12000" y2="47595"/>
                        <a14:foregroundMark x1="7000" y1="50249" x2="4500" y2="70647"/>
                        <a14:foregroundMark x1="4500" y1="70647" x2="5250" y2="73964"/>
                        <a14:foregroundMark x1="37750" y1="90216" x2="59500" y2="82587"/>
                        <a14:foregroundMark x1="35500" y1="92703" x2="51750" y2="92537"/>
                        <a14:foregroundMark x1="51750" y1="92537" x2="60750" y2="92537"/>
                        <a14:foregroundMark x1="50500" y1="95688" x2="72500" y2="92869"/>
                        <a14:foregroundMark x1="89250" y1="75456" x2="86500" y2="56716"/>
                        <a14:foregroundMark x1="95750" y1="53566" x2="95750" y2="53566"/>
                        <a14:foregroundMark x1="52500" y1="2322" x2="52500" y2="2322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591" y="2670733"/>
            <a:ext cx="1225495" cy="184743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CA66C76-344D-43D0-9C72-0C9993387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583" y="2519576"/>
            <a:ext cx="1913192" cy="191319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A0D5206-B2E4-472B-B13E-AD37175EB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007" y="3010867"/>
            <a:ext cx="1913192" cy="13665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247E4C7-8C09-46D1-8C52-F8DB52CA34D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67" b="89940" l="9960" r="89940">
                        <a14:foregroundMark x1="51793" y1="10159" x2="51793" y2="10159"/>
                        <a14:foregroundMark x1="51195" y1="8167" x2="51195" y2="8167"/>
                        <a14:foregroundMark x1="40538" y1="88645" x2="40538" y2="88645"/>
                        <a14:foregroundMark x1="39243" y1="89442" x2="39243" y2="89442"/>
                        <a14:foregroundMark x1="43526" y1="89741" x2="43526" y2="89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2474" y="2560999"/>
            <a:ext cx="2149279" cy="214927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F91EC38-3B05-44B6-937E-14E8C0F2FB3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0788" y="3067019"/>
            <a:ext cx="527508" cy="3316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451E20A-6F06-4BF7-819E-45FCEFD0E3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7667" y1="21000" x2="47667" y2="21000"/>
                        <a14:foregroundMark x1="53667" y1="13000" x2="53667" y2="13000"/>
                        <a14:foregroundMark x1="48667" y1="29333" x2="48667" y2="29333"/>
                        <a14:foregroundMark x1="49333" y1="37000" x2="49333" y2="37000"/>
                        <a14:foregroundMark x1="49000" y1="38667" x2="49000" y2="3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0751" y="2428824"/>
            <a:ext cx="2231656" cy="223165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1742B8F-2428-44AE-B2A5-B12BFEDCCAC6}"/>
              </a:ext>
            </a:extLst>
          </p:cNvPr>
          <p:cNvSpPr txBox="1"/>
          <p:nvPr/>
        </p:nvSpPr>
        <p:spPr>
          <a:xfrm>
            <a:off x="10132455" y="2034794"/>
            <a:ext cx="1568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Map of the trip in the game</a:t>
            </a:r>
            <a:endParaRPr lang="en-US" sz="2800" dirty="0">
              <a:latin typeface="RefrigeratorDeluxeW01-Bold" panose="02010806020202050203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EB230F7-9CC3-4402-ADAF-5679A406A0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48472" y="2904248"/>
            <a:ext cx="2264004" cy="137134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12265A3-89C7-4EF5-A96F-EE059FABC04B}"/>
              </a:ext>
            </a:extLst>
          </p:cNvPr>
          <p:cNvSpPr txBox="1"/>
          <p:nvPr/>
        </p:nvSpPr>
        <p:spPr>
          <a:xfrm>
            <a:off x="3167150" y="4710278"/>
            <a:ext cx="5839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OTHER IDEA : </a:t>
            </a:r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hlinkClick r:id="rId13"/>
              </a:rPr>
              <a:t>https://youtu.be/_Z13G3RcdvI</a:t>
            </a:r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  </a:t>
            </a:r>
            <a:endParaRPr lang="en-US" sz="3600" dirty="0">
              <a:latin typeface="RefrigeratorDeluxeW01-Bold" panose="02010806020202050203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440686-0B7C-4F43-8933-DF133DC23F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32390" y="5277508"/>
            <a:ext cx="2590084" cy="13509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589F179-8C00-4D7D-A516-08BC32225D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5428" y="5277508"/>
            <a:ext cx="2580378" cy="1351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3243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A6231247-69BF-4D97-8E40-8C056BD47263}"/>
              </a:ext>
            </a:extLst>
          </p:cNvPr>
          <p:cNvSpPr txBox="1"/>
          <p:nvPr/>
        </p:nvSpPr>
        <p:spPr>
          <a:xfrm>
            <a:off x="2997384" y="192131"/>
            <a:ext cx="7125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erzoTiTR" panose="00000800000000000000" pitchFamily="2" charset="0"/>
              </a:rPr>
              <a:t>EVENT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04255AE9-0E61-47DB-B065-756EA2F48C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4420131" y="961572"/>
            <a:ext cx="4279528" cy="69961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CF79E86-3F83-450A-858F-54E2576D7BEC}"/>
              </a:ext>
            </a:extLst>
          </p:cNvPr>
          <p:cNvSpPr txBox="1"/>
          <p:nvPr/>
        </p:nvSpPr>
        <p:spPr>
          <a:xfrm>
            <a:off x="444933" y="1819184"/>
            <a:ext cx="114910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Organize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preview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events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during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both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shows :</a:t>
            </a:r>
          </a:p>
          <a:p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&gt; Hands-on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event</a:t>
            </a:r>
            <a:endParaRPr lang="fr-FR" sz="1600" dirty="0">
              <a:latin typeface="Berlin Sans FB" panose="020E0602020502020306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&gt; Lot-of international media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present</a:t>
            </a:r>
            <a:endParaRPr lang="fr-FR" sz="1600" dirty="0">
              <a:latin typeface="Berlin Sans FB" panose="020E0602020502020306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&gt; Good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visibility</a:t>
            </a:r>
            <a:endParaRPr lang="fr-FR" sz="1600" dirty="0">
              <a:latin typeface="Berlin Sans FB" panose="020E0602020502020306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&gt;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Possibility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to show a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special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build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to the media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Berlin Sans FB" panose="020E0602020502020306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A dedicated press room decorated in the universe of the game (the famous village of Asterix, figurine, plush,…)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Berlin Sans FB" panose="020E0602020502020306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A guest to answer interviews and possible questions during the demo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Berlin Sans FB" panose="020E0602020502020306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Animation : Photobooth with dedicated accessories to offer a memory and motivate to publish on social media </a:t>
            </a:r>
            <a:r>
              <a:rPr lang="en-US" sz="1400" i="1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(creation of a #) </a:t>
            </a:r>
            <a:endParaRPr lang="en-US" sz="1600" i="1" dirty="0">
              <a:latin typeface="Berlin Sans FB" panose="020E0602020502020306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fontAlgn="ctr"/>
            <a:endParaRPr lang="en-US" sz="1600" dirty="0">
              <a:latin typeface="Berlin Sans FB" panose="020E0602020502020306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486AF9-B07D-4A64-878D-01883B72C07D}"/>
              </a:ext>
            </a:extLst>
          </p:cNvPr>
          <p:cNvSpPr/>
          <p:nvPr/>
        </p:nvSpPr>
        <p:spPr>
          <a:xfrm>
            <a:off x="4553576" y="1119570"/>
            <a:ext cx="4012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GAMESCOM &amp; PARIS GAMES WEEK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9644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A6231247-69BF-4D97-8E40-8C056BD47263}"/>
              </a:ext>
            </a:extLst>
          </p:cNvPr>
          <p:cNvSpPr txBox="1"/>
          <p:nvPr/>
        </p:nvSpPr>
        <p:spPr>
          <a:xfrm>
            <a:off x="2997384" y="192131"/>
            <a:ext cx="7125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erzoTiTR" panose="00000800000000000000" pitchFamily="2" charset="0"/>
              </a:rPr>
              <a:t>EVENT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04255AE9-0E61-47DB-B065-756EA2F48C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4420131" y="961572"/>
            <a:ext cx="4279528" cy="69961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CF79E86-3F83-450A-858F-54E2576D7BEC}"/>
              </a:ext>
            </a:extLst>
          </p:cNvPr>
          <p:cNvSpPr txBox="1"/>
          <p:nvPr/>
        </p:nvSpPr>
        <p:spPr>
          <a:xfrm>
            <a:off x="350886" y="2107389"/>
            <a:ext cx="76226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30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years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of the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park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in 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A new attraction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called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« Attention Menhir » </a:t>
            </a:r>
          </a:p>
          <a:p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&gt;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Perfect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with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the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subject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of the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game</a:t>
            </a:r>
            <a:endParaRPr lang="fr-FR" sz="1600" dirty="0">
              <a:latin typeface="Berlin Sans FB" panose="020E0602020502020306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r-FR" sz="1600" dirty="0">
              <a:latin typeface="Berlin Sans FB" panose="020E0602020502020306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IDEA 1 :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Make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a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video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with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an influencer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directly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in the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park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answer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questions on the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game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during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an attraction,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try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to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play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the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game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in an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other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, etc…)</a:t>
            </a:r>
          </a:p>
          <a:p>
            <a:endParaRPr lang="fr-FR" sz="1600" dirty="0">
              <a:latin typeface="Berlin Sans FB" panose="020E0602020502020306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IDEA 2 :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Create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an action to mix the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game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and the new attraction « Attention Menhir », as the principal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subject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is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the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same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1600" dirty="0">
              <a:latin typeface="Berlin Sans FB" panose="020E0602020502020306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486AF9-B07D-4A64-878D-01883B72C07D}"/>
              </a:ext>
            </a:extLst>
          </p:cNvPr>
          <p:cNvSpPr/>
          <p:nvPr/>
        </p:nvSpPr>
        <p:spPr>
          <a:xfrm>
            <a:off x="5655641" y="1119570"/>
            <a:ext cx="1808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PARC ASTERIX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CE6B5FA-7E4F-4103-B6D4-67377C09A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1837" y="2021539"/>
            <a:ext cx="2841139" cy="1815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5BFEFC18-3501-435C-95C7-AA59FEAAF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1837" y="3987278"/>
            <a:ext cx="2990088" cy="49244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i="1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Berlin Sans FB" panose="020E0602020502020306" pitchFamily="34" charset="0"/>
              </a:rPr>
              <a:t>Attention Menhir </a:t>
            </a:r>
            <a:r>
              <a:rPr kumimoji="0" lang="fr-FR" altLang="fr-FR" sz="1600" i="1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Berlin Sans FB" panose="020E0602020502020306" pitchFamily="34" charset="0"/>
              </a:rPr>
              <a:t>is</a:t>
            </a:r>
            <a:r>
              <a:rPr kumimoji="0" lang="fr-FR" altLang="fr-FR" sz="1600" i="1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Berlin Sans FB" panose="020E0602020502020306" pitchFamily="34" charset="0"/>
              </a:rPr>
              <a:t> a 4D </a:t>
            </a:r>
            <a:r>
              <a:rPr kumimoji="0" lang="fr-FR" altLang="fr-FR" sz="1600" i="1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Berlin Sans FB" panose="020E0602020502020306" pitchFamily="34" charset="0"/>
              </a:rPr>
              <a:t>movie</a:t>
            </a:r>
            <a:r>
              <a:rPr kumimoji="0" lang="fr-FR" altLang="fr-FR" sz="1600" i="1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kumimoji="0" lang="fr-FR" altLang="fr-FR" sz="1600" i="1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Berlin Sans FB" panose="020E0602020502020306" pitchFamily="34" charset="0"/>
              </a:rPr>
              <a:t>with</a:t>
            </a:r>
            <a:r>
              <a:rPr kumimoji="0" lang="fr-FR" altLang="fr-FR" sz="1600" i="1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kumimoji="0" lang="fr-FR" altLang="fr-FR" sz="1600" i="1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Berlin Sans FB" panose="020E0602020502020306" pitchFamily="34" charset="0"/>
              </a:rPr>
              <a:t>surprising</a:t>
            </a:r>
            <a:r>
              <a:rPr kumimoji="0" lang="fr-FR" altLang="fr-FR" sz="1600" i="1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kumimoji="0" lang="fr-FR" altLang="fr-FR" sz="1600" i="1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Berlin Sans FB" panose="020E0602020502020306" pitchFamily="34" charset="0"/>
              </a:rPr>
              <a:t>special</a:t>
            </a:r>
            <a:r>
              <a:rPr kumimoji="0" lang="fr-FR" altLang="fr-FR" sz="1600" i="1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kumimoji="0" lang="fr-FR" altLang="fr-FR" sz="1600" i="1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Berlin Sans FB" panose="020E0602020502020306" pitchFamily="34" charset="0"/>
              </a:rPr>
              <a:t>effects</a:t>
            </a:r>
            <a:r>
              <a:rPr kumimoji="0" lang="fr-FR" altLang="fr-FR" sz="1600" i="1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Berlin Sans FB" panose="020E0602020502020306" pitchFamily="34" charset="0"/>
              </a:rPr>
              <a:t>.</a:t>
            </a:r>
            <a:r>
              <a:rPr kumimoji="0" lang="fr-FR" altLang="fr-FR" sz="105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erlin Sans FB" panose="020E0602020502020306" pitchFamily="34" charset="0"/>
              </a:rPr>
              <a:t> </a:t>
            </a:r>
            <a:endParaRPr kumimoji="0" lang="fr-FR" altLang="fr-FR" sz="24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8990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A6231247-69BF-4D97-8E40-8C056BD47263}"/>
              </a:ext>
            </a:extLst>
          </p:cNvPr>
          <p:cNvSpPr txBox="1"/>
          <p:nvPr/>
        </p:nvSpPr>
        <p:spPr>
          <a:xfrm>
            <a:off x="2997384" y="192131"/>
            <a:ext cx="7125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erzoTiTR" panose="00000800000000000000" pitchFamily="2" charset="0"/>
              </a:rPr>
              <a:t>EVENT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04255AE9-0E61-47DB-B065-756EA2F48C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4420131" y="961572"/>
            <a:ext cx="4279528" cy="69961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CF79E86-3F83-450A-858F-54E2576D7BEC}"/>
              </a:ext>
            </a:extLst>
          </p:cNvPr>
          <p:cNvSpPr txBox="1"/>
          <p:nvPr/>
        </p:nvSpPr>
        <p:spPr>
          <a:xfrm>
            <a:off x="483284" y="2202850"/>
            <a:ext cx="59375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IDEA :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Present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the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game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to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our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media and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their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children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during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one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day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with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hands-on and animation.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600" dirty="0">
              <a:latin typeface="Berlin Sans FB" panose="020E0602020502020306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Possibility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to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play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the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game</a:t>
            </a:r>
            <a:endParaRPr lang="fr-FR" sz="1600" dirty="0">
              <a:latin typeface="Berlin Sans FB" panose="020E0602020502020306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Banquet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meal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400" i="1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fr-FR" sz="1400" i="1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chicken</a:t>
            </a:r>
            <a:r>
              <a:rPr lang="fr-FR" sz="1400" i="1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fr-FR" sz="1400" i="1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wild</a:t>
            </a:r>
            <a:r>
              <a:rPr lang="fr-FR" sz="1400" i="1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400" i="1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boar</a:t>
            </a:r>
            <a:r>
              <a:rPr lang="fr-FR" sz="1400" i="1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, fake </a:t>
            </a:r>
            <a:r>
              <a:rPr lang="fr-FR" sz="1400" i="1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magic</a:t>
            </a:r>
            <a:r>
              <a:rPr lang="fr-FR" sz="1400" i="1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potion,…)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Decoration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: </a:t>
            </a:r>
            <a:r>
              <a:rPr lang="fr-FR" altLang="fr-FR" sz="1600" dirty="0">
                <a:solidFill>
                  <a:srgbClr val="212121"/>
                </a:solidFill>
                <a:latin typeface="Berlin Sans FB" panose="020E0602020502020306" pitchFamily="34" charset="0"/>
              </a:rPr>
              <a:t>barrels, </a:t>
            </a:r>
            <a:r>
              <a:rPr lang="fr-FR" altLang="fr-FR" sz="1600" dirty="0" err="1">
                <a:solidFill>
                  <a:srgbClr val="212121"/>
                </a:solidFill>
                <a:latin typeface="Berlin Sans FB" panose="020E0602020502020306" pitchFamily="34" charset="0"/>
              </a:rPr>
              <a:t>greenery</a:t>
            </a:r>
            <a:r>
              <a:rPr lang="fr-FR" altLang="fr-FR" sz="1600" dirty="0">
                <a:solidFill>
                  <a:srgbClr val="212121"/>
                </a:solidFill>
                <a:latin typeface="Berlin Sans FB" panose="020E0602020502020306" pitchFamily="34" charset="0"/>
              </a:rPr>
              <a:t>, lyre, figurines,...</a:t>
            </a:r>
            <a:endParaRPr lang="fr-FR" altLang="fr-FR" sz="800" dirty="0">
              <a:solidFill>
                <a:srgbClr val="212121"/>
              </a:solidFill>
              <a:latin typeface="Berlin Sans FB" panose="020E0602020502020306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212121"/>
                </a:solidFill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Photobooth</a:t>
            </a:r>
            <a:r>
              <a:rPr lang="fr-FR" sz="1600" dirty="0">
                <a:solidFill>
                  <a:srgbClr val="212121"/>
                </a:solidFill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+ Accessories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212121"/>
                </a:solidFill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Goodies at the end of the </a:t>
            </a:r>
            <a:r>
              <a:rPr lang="fr-FR" sz="1600" dirty="0" err="1">
                <a:solidFill>
                  <a:srgbClr val="212121"/>
                </a:solidFill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event</a:t>
            </a:r>
            <a:endParaRPr lang="fr-FR" sz="1600" dirty="0">
              <a:solidFill>
                <a:srgbClr val="212121"/>
              </a:solidFill>
              <a:latin typeface="Berlin Sans FB" panose="020E0602020502020306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486AF9-B07D-4A64-878D-01883B72C07D}"/>
              </a:ext>
            </a:extLst>
          </p:cNvPr>
          <p:cNvSpPr/>
          <p:nvPr/>
        </p:nvSpPr>
        <p:spPr>
          <a:xfrm>
            <a:off x="5550272" y="1126713"/>
            <a:ext cx="1741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LOCAL EVENT</a:t>
            </a:r>
            <a:endParaRPr lang="fr-FR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D7254A3-012B-4DA9-ADAC-703E8F61C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C5E7690-D4F9-40E0-AEFE-AB1F2BBDE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606" y="2257590"/>
            <a:ext cx="1485900" cy="1952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3E9F46D-63EB-4D83-A43E-459EDA236F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89" b="20784"/>
          <a:stretch/>
        </p:blipFill>
        <p:spPr>
          <a:xfrm>
            <a:off x="8599075" y="2094210"/>
            <a:ext cx="1664215" cy="9692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AC9968-0375-4081-9430-C7119773C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0859" y="2234951"/>
            <a:ext cx="1304734" cy="1966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89D2AD-0607-4268-A207-9F3466847C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353"/>
          <a:stretch/>
        </p:blipFill>
        <p:spPr>
          <a:xfrm>
            <a:off x="8633501" y="3233902"/>
            <a:ext cx="1664215" cy="10951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9694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A6231247-69BF-4D97-8E40-8C056BD47263}"/>
              </a:ext>
            </a:extLst>
          </p:cNvPr>
          <p:cNvSpPr txBox="1"/>
          <p:nvPr/>
        </p:nvSpPr>
        <p:spPr>
          <a:xfrm>
            <a:off x="2712333" y="226078"/>
            <a:ext cx="7562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erzoTiTR" panose="00000800000000000000" pitchFamily="2" charset="0"/>
              </a:rPr>
              <a:t>PRODUCT OFFER (TBD)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1F551E05-B670-4646-A196-29331EBD2E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5" t="10162" r="9647" b="9095"/>
          <a:stretch/>
        </p:blipFill>
        <p:spPr>
          <a:xfrm>
            <a:off x="508958" y="1199073"/>
            <a:ext cx="4459857" cy="41148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F551E05-B670-4646-A196-29331EBD2E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3" t="10169" r="9584" b="9259"/>
          <a:stretch/>
        </p:blipFill>
        <p:spPr>
          <a:xfrm>
            <a:off x="5434642" y="1173192"/>
            <a:ext cx="6331788" cy="4106174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8F565983-3DF0-46EE-B6F3-80EAB098A7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3581"/>
          <a:stretch/>
        </p:blipFill>
        <p:spPr>
          <a:xfrm>
            <a:off x="413752" y="4811063"/>
            <a:ext cx="4773436" cy="132531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8F565983-3DF0-46EE-B6F3-80EAB098A7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4977"/>
          <a:stretch/>
        </p:blipFill>
        <p:spPr>
          <a:xfrm>
            <a:off x="6250675" y="4844636"/>
            <a:ext cx="5132714" cy="1245348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CFBACCBA-CF96-429D-AFA0-2AFF95185301}"/>
              </a:ext>
            </a:extLst>
          </p:cNvPr>
          <p:cNvSpPr txBox="1"/>
          <p:nvPr/>
        </p:nvSpPr>
        <p:spPr>
          <a:xfrm>
            <a:off x="332941" y="4885579"/>
            <a:ext cx="4854247" cy="1129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 lvl="0">
              <a:lnSpc>
                <a:spcPct val="115000"/>
              </a:lnSpc>
              <a:buClr>
                <a:srgbClr val="FFFFFF"/>
              </a:buClr>
              <a:buSzPts val="1100"/>
            </a:pPr>
            <a:r>
              <a:rPr lang="fr-FR" sz="28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sym typeface="Nunito Sans"/>
              </a:rPr>
              <a:t>Limited Edition – 49,99€</a:t>
            </a:r>
          </a:p>
          <a:p>
            <a:pPr marL="615950" lvl="0" indent="-457200">
              <a:lnSpc>
                <a:spcPct val="115000"/>
              </a:lnSpc>
              <a:buClr>
                <a:schemeClr val="tx1"/>
              </a:buClr>
              <a:buSzPts val="1100"/>
              <a:buFont typeface="Wingdings" panose="05000000000000000000" pitchFamily="2" charset="2"/>
              <a:buChar char="ü"/>
            </a:pPr>
            <a:r>
              <a:rPr lang="fr-FR" sz="1600" dirty="0">
                <a:latin typeface="Berlin Sans FB" panose="020E0602020502020306" pitchFamily="34" charset="0"/>
                <a:sym typeface="Nunito Sans"/>
              </a:rPr>
              <a:t>The Game </a:t>
            </a:r>
          </a:p>
          <a:p>
            <a:pPr marL="615950" lvl="0" indent="-457200">
              <a:lnSpc>
                <a:spcPct val="115000"/>
              </a:lnSpc>
              <a:buClr>
                <a:schemeClr val="tx1"/>
              </a:buClr>
              <a:buSzPts val="1100"/>
              <a:buFont typeface="Wingdings" panose="05000000000000000000" pitchFamily="2" charset="2"/>
              <a:buChar char="ü"/>
            </a:pPr>
            <a:r>
              <a:rPr lang="fr-FR" sz="1600" dirty="0">
                <a:latin typeface="Berlin Sans FB" panose="020E0602020502020306" pitchFamily="34" charset="0"/>
                <a:sym typeface="Nunito Sans"/>
              </a:rPr>
              <a:t>2 mini figures (</a:t>
            </a:r>
            <a:r>
              <a:rPr lang="fr-FR" sz="1600" dirty="0" err="1">
                <a:latin typeface="Berlin Sans FB" panose="020E0602020502020306" pitchFamily="34" charset="0"/>
                <a:sym typeface="Nunito Sans"/>
              </a:rPr>
              <a:t>Asterix</a:t>
            </a:r>
            <a:r>
              <a:rPr lang="fr-FR" sz="1600" dirty="0">
                <a:latin typeface="Berlin Sans FB" panose="020E0602020502020306" pitchFamily="34" charset="0"/>
                <a:sym typeface="Nunito Sans"/>
              </a:rPr>
              <a:t> &amp; </a:t>
            </a:r>
            <a:r>
              <a:rPr lang="fr-FR" sz="1600" dirty="0" err="1">
                <a:latin typeface="Berlin Sans FB" panose="020E0602020502020306" pitchFamily="34" charset="0"/>
                <a:sym typeface="Nunito Sans"/>
              </a:rPr>
              <a:t>Obelix</a:t>
            </a:r>
            <a:r>
              <a:rPr lang="fr-FR" sz="1600" dirty="0">
                <a:latin typeface="Berlin Sans FB" panose="020E0602020502020306" pitchFamily="34" charset="0"/>
                <a:sym typeface="Nunito Sans"/>
              </a:rPr>
              <a:t>) 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CFBACCBA-CF96-429D-AFA0-2AFF95185301}"/>
              </a:ext>
            </a:extLst>
          </p:cNvPr>
          <p:cNvSpPr txBox="1"/>
          <p:nvPr/>
        </p:nvSpPr>
        <p:spPr>
          <a:xfrm>
            <a:off x="6302711" y="4885579"/>
            <a:ext cx="5655240" cy="1129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 lvl="0">
              <a:lnSpc>
                <a:spcPct val="115000"/>
              </a:lnSpc>
              <a:buClr>
                <a:schemeClr val="tx1"/>
              </a:buClr>
              <a:buSzPts val="1100"/>
            </a:pPr>
            <a:r>
              <a:rPr lang="fr-FR" sz="28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sym typeface="Nunito Sans"/>
              </a:rPr>
              <a:t>Collector Edition – 79,99€</a:t>
            </a:r>
          </a:p>
          <a:p>
            <a:pPr marL="673100" lvl="0" indent="-514350">
              <a:lnSpc>
                <a:spcPct val="115000"/>
              </a:lnSpc>
              <a:buClr>
                <a:schemeClr val="tx1"/>
              </a:buClr>
              <a:buSzPts val="1100"/>
              <a:buFont typeface="Wingdings" panose="05000000000000000000" pitchFamily="2" charset="2"/>
              <a:buChar char="ü"/>
            </a:pPr>
            <a:r>
              <a:rPr lang="fr-FR" sz="1600" dirty="0">
                <a:latin typeface="Berlin Sans FB" panose="020E0602020502020306" pitchFamily="34" charset="0"/>
                <a:sym typeface="Nunito Sans"/>
              </a:rPr>
              <a:t>The Game </a:t>
            </a:r>
          </a:p>
          <a:p>
            <a:pPr marL="615950" lvl="0" indent="-457200">
              <a:lnSpc>
                <a:spcPct val="115000"/>
              </a:lnSpc>
              <a:buClr>
                <a:schemeClr val="tx1"/>
              </a:buClr>
              <a:buSzPts val="1100"/>
              <a:buFont typeface="Wingdings" panose="05000000000000000000" pitchFamily="2" charset="2"/>
              <a:buChar char="ü"/>
            </a:pPr>
            <a:r>
              <a:rPr lang="fr-FR" sz="1600" dirty="0">
                <a:latin typeface="Berlin Sans FB" panose="020E0602020502020306" pitchFamily="34" charset="0"/>
                <a:sym typeface="Nunito Sans"/>
              </a:rPr>
              <a:t>  All-in-one Exclusive </a:t>
            </a:r>
            <a:r>
              <a:rPr lang="fr-FR" sz="1600" dirty="0" err="1">
                <a:latin typeface="Berlin Sans FB" panose="020E0602020502020306" pitchFamily="34" charset="0"/>
                <a:sym typeface="Nunito Sans"/>
              </a:rPr>
              <a:t>Resin</a:t>
            </a:r>
            <a:r>
              <a:rPr lang="fr-FR" sz="1600" dirty="0">
                <a:latin typeface="Berlin Sans FB" panose="020E0602020502020306" pitchFamily="34" charset="0"/>
                <a:sym typeface="Nunito Sans"/>
              </a:rPr>
              <a:t> </a:t>
            </a:r>
            <a:r>
              <a:rPr lang="fr-FR" sz="1600" dirty="0" err="1">
                <a:latin typeface="Berlin Sans FB" panose="020E0602020502020306" pitchFamily="34" charset="0"/>
                <a:sym typeface="Nunito Sans"/>
              </a:rPr>
              <a:t>Obelix</a:t>
            </a:r>
            <a:r>
              <a:rPr lang="fr-FR" sz="1600" dirty="0">
                <a:latin typeface="Berlin Sans FB" panose="020E0602020502020306" pitchFamily="34" charset="0"/>
                <a:sym typeface="Nunito Sans"/>
              </a:rPr>
              <a:t> + </a:t>
            </a:r>
            <a:r>
              <a:rPr lang="fr-FR" sz="1600" dirty="0" err="1">
                <a:latin typeface="Berlin Sans FB" panose="020E0602020502020306" pitchFamily="34" charset="0"/>
                <a:sym typeface="Nunito Sans"/>
              </a:rPr>
              <a:t>Idefix</a:t>
            </a:r>
            <a:r>
              <a:rPr lang="fr-FR" sz="1600" dirty="0">
                <a:latin typeface="Berlin Sans FB" panose="020E0602020502020306" pitchFamily="34" charset="0"/>
                <a:sym typeface="Nunito Sans"/>
              </a:rPr>
              <a:t> Figure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857" y="3373040"/>
            <a:ext cx="601085" cy="133010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2312" y="1993373"/>
            <a:ext cx="559807" cy="980531"/>
          </a:xfrm>
          <a:prstGeom prst="rect">
            <a:avLst/>
          </a:prstGeom>
        </p:spPr>
      </p:pic>
      <p:pic>
        <p:nvPicPr>
          <p:cNvPr id="15" name="Image 1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6E4550EE-885F-4F55-A3B8-7350D1D865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962" y="1544974"/>
            <a:ext cx="2016328" cy="2750723"/>
          </a:xfrm>
          <a:prstGeom prst="rect">
            <a:avLst/>
          </a:prstGeom>
        </p:spPr>
      </p:pic>
      <p:pic>
        <p:nvPicPr>
          <p:cNvPr id="18" name="Image 17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EA14E592-8DDA-4FB2-86F5-927DA39F95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48" y="1460649"/>
            <a:ext cx="2016329" cy="2748920"/>
          </a:xfrm>
          <a:prstGeom prst="rect">
            <a:avLst/>
          </a:prstGeom>
        </p:spPr>
      </p:pic>
      <p:pic>
        <p:nvPicPr>
          <p:cNvPr id="19" name="Image 18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97FA39A0-C8D1-4CFA-BCD7-573CB324DA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22" y="2025349"/>
            <a:ext cx="2164182" cy="2886075"/>
          </a:xfrm>
          <a:prstGeom prst="rect">
            <a:avLst/>
          </a:prstGeom>
        </p:spPr>
      </p:pic>
      <p:pic>
        <p:nvPicPr>
          <p:cNvPr id="20" name="Image 19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6648861B-4E57-4785-9AA5-C6D2C9AE74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06" y="1750890"/>
            <a:ext cx="2016328" cy="2750723"/>
          </a:xfrm>
          <a:prstGeom prst="rect">
            <a:avLst/>
          </a:prstGeom>
        </p:spPr>
      </p:pic>
      <p:pic>
        <p:nvPicPr>
          <p:cNvPr id="17" name="Image 16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9F9FAF29-86DB-470B-86A8-53CABD10AF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48" y="2106163"/>
            <a:ext cx="2164182" cy="28860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6DB76D-7BFB-419F-91CC-C7796455EC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8" b="90942" l="9989" r="89984">
                        <a14:foregroundMark x1="48738" y1="13465" x2="48738" y2="13465"/>
                        <a14:foregroundMark x1="49517" y1="10554" x2="49517" y2="10554"/>
                        <a14:foregroundMark x1="35446" y1="61949" x2="35446" y2="61949"/>
                        <a14:foregroundMark x1="36412" y1="59321" x2="38615" y2="67343"/>
                        <a14:foregroundMark x1="39286" y1="83704" x2="49006" y2="89527"/>
                        <a14:foregroundMark x1="49006" y1="89527" x2="59962" y2="89810"/>
                        <a14:foregroundMark x1="59962" y1="89810" x2="69979" y2="89001"/>
                        <a14:foregroundMark x1="69979" y1="89001" x2="71294" y2="86899"/>
                        <a14:foregroundMark x1="41219" y1="90942" x2="39689" y2="82531"/>
                        <a14:foregroundMark x1="39689" y1="89203" x2="39286" y2="87465"/>
                        <a14:foregroundMark x1="37567" y1="88071" x2="38910" y2="84877"/>
                        <a14:foregroundMark x1="36976" y1="88354" x2="38131" y2="84270"/>
                        <a14:foregroundMark x1="37352" y1="87465" x2="36788" y2="87182"/>
                        <a14:foregroundMark x1="68797" y1="82248" x2="66085" y2="68095"/>
                        <a14:foregroundMark x1="66085" y1="68095" x2="66085" y2="63405"/>
                        <a14:foregroundMark x1="48926" y1="11444" x2="48926" y2="11444"/>
                        <a14:foregroundMark x1="49893" y1="12010" x2="49329" y2="10877"/>
                        <a14:backgroundMark x1="38534" y1="67732" x2="38534" y2="67732"/>
                        <a14:backgroundMark x1="38534" y1="67165" x2="38534" y2="67165"/>
                        <a14:backgroundMark x1="38319" y1="67165" x2="38910" y2="67732"/>
                        <a14:backgroundMark x1="38319" y1="67165" x2="38534" y2="67448"/>
                        <a14:backgroundMark x1="48147" y1="72665" x2="48147" y2="72665"/>
                        <a14:backgroundMark x1="57599" y1="74121" x2="57599" y2="74121"/>
                        <a14:backgroundMark x1="37755" y1="66276" x2="38534" y2="68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182" y="1262176"/>
            <a:ext cx="5655240" cy="3756092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5A959B93-F1D7-46EB-9ABA-2B13C58DA272}"/>
              </a:ext>
            </a:extLst>
          </p:cNvPr>
          <p:cNvCxnSpPr/>
          <p:nvPr/>
        </p:nvCxnSpPr>
        <p:spPr>
          <a:xfrm>
            <a:off x="10677525" y="1993372"/>
            <a:ext cx="0" cy="2437654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8AA2615C-7866-4DA0-9C82-72E856C9FC7B}"/>
              </a:ext>
            </a:extLst>
          </p:cNvPr>
          <p:cNvCxnSpPr>
            <a:cxnSpLocks/>
          </p:cNvCxnSpPr>
          <p:nvPr/>
        </p:nvCxnSpPr>
        <p:spPr>
          <a:xfrm>
            <a:off x="4052464" y="1993372"/>
            <a:ext cx="0" cy="980531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313116D-2102-4FB8-8A7F-8184B6AD5E76}"/>
              </a:ext>
            </a:extLst>
          </p:cNvPr>
          <p:cNvCxnSpPr>
            <a:cxnSpLocks/>
          </p:cNvCxnSpPr>
          <p:nvPr/>
        </p:nvCxnSpPr>
        <p:spPr>
          <a:xfrm>
            <a:off x="4049108" y="3587300"/>
            <a:ext cx="0" cy="980531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7F3163F9-F3C1-4B7C-9AA2-1A4FEEC53323}"/>
              </a:ext>
            </a:extLst>
          </p:cNvPr>
          <p:cNvSpPr txBox="1"/>
          <p:nvPr/>
        </p:nvSpPr>
        <p:spPr>
          <a:xfrm>
            <a:off x="4040085" y="3908288"/>
            <a:ext cx="96644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10 cm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8551474-70B1-420D-BC91-22C9451E1F84}"/>
              </a:ext>
            </a:extLst>
          </p:cNvPr>
          <p:cNvSpPr txBox="1"/>
          <p:nvPr/>
        </p:nvSpPr>
        <p:spPr>
          <a:xfrm>
            <a:off x="4040085" y="2282626"/>
            <a:ext cx="58887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6 cm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F621825-2E8B-4D78-A2F9-F9C5CC2FD971}"/>
              </a:ext>
            </a:extLst>
          </p:cNvPr>
          <p:cNvSpPr txBox="1"/>
          <p:nvPr/>
        </p:nvSpPr>
        <p:spPr>
          <a:xfrm>
            <a:off x="10677525" y="3057002"/>
            <a:ext cx="96644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15 cm</a:t>
            </a:r>
          </a:p>
        </p:txBody>
      </p:sp>
    </p:spTree>
    <p:extLst>
      <p:ext uri="{BB962C8B-B14F-4D97-AF65-F5344CB8AC3E}">
        <p14:creationId xmlns:p14="http://schemas.microsoft.com/office/powerpoint/2010/main" val="35592397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A6231247-69BF-4D97-8E40-8C056BD47263}"/>
              </a:ext>
            </a:extLst>
          </p:cNvPr>
          <p:cNvSpPr txBox="1"/>
          <p:nvPr/>
        </p:nvSpPr>
        <p:spPr>
          <a:xfrm>
            <a:off x="2997384" y="192131"/>
            <a:ext cx="7125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erzoTiTR" panose="00000800000000000000" pitchFamily="2" charset="0"/>
              </a:rPr>
              <a:t>EVENT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04255AE9-0E61-47DB-B065-756EA2F48C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4420131" y="961572"/>
            <a:ext cx="4279528" cy="69961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CF79E86-3F83-450A-858F-54E2576D7BEC}"/>
              </a:ext>
            </a:extLst>
          </p:cNvPr>
          <p:cNvSpPr txBox="1"/>
          <p:nvPr/>
        </p:nvSpPr>
        <p:spPr>
          <a:xfrm>
            <a:off x="376760" y="2356980"/>
            <a:ext cx="6810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Work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with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an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artist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to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offer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a unique and fun image to the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game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endParaRPr lang="fr-FR" sz="1600" dirty="0">
              <a:latin typeface="Berlin Sans FB" panose="020E0602020502020306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Create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a direct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video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or a direct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creation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of the item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during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the local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event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fr-FR" sz="1400" dirty="0">
              <a:latin typeface="Berlin Sans FB" panose="020E0602020502020306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fontAlgn="ctr"/>
            <a:endParaRPr lang="fr-FR" sz="1600" dirty="0">
              <a:latin typeface="Berlin Sans FB" panose="020E0602020502020306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fontAlgn="ctr"/>
            <a:endParaRPr lang="fr-FR" sz="1600" dirty="0">
              <a:latin typeface="Berlin Sans FB" panose="020E0602020502020306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fontAlgn="ctr"/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IDEA :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Create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an unique item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dedicated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on the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game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486AF9-B07D-4A64-878D-01883B72C07D}"/>
              </a:ext>
            </a:extLst>
          </p:cNvPr>
          <p:cNvSpPr/>
          <p:nvPr/>
        </p:nvSpPr>
        <p:spPr>
          <a:xfrm>
            <a:off x="5104208" y="1126713"/>
            <a:ext cx="2911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DEDICATED ANIMATION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7268D2B-8518-4C2E-99B4-8FAD94791388}"/>
              </a:ext>
            </a:extLst>
          </p:cNvPr>
          <p:cNvSpPr txBox="1"/>
          <p:nvPr/>
        </p:nvSpPr>
        <p:spPr>
          <a:xfrm>
            <a:off x="8914804" y="1807225"/>
            <a:ext cx="2231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fr-FR" sz="1600" b="1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Example : OSKUNK </a:t>
            </a:r>
            <a:r>
              <a:rPr lang="fr-FR" sz="1600" i="1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(or </a:t>
            </a:r>
            <a:r>
              <a:rPr lang="fr-FR" sz="1600" i="1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Arttitude</a:t>
            </a:r>
            <a:r>
              <a:rPr lang="fr-FR" sz="1600" i="1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9335544-E374-435B-B0B4-03B89AA81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4156" y="4367692"/>
            <a:ext cx="1887668" cy="19508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AADFF0D-1E4C-4BED-94DF-3D06D0BB4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1774" y="2392000"/>
            <a:ext cx="1943466" cy="1749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2EAC90D-28C7-4E38-9756-BD05585D2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509" y="2392000"/>
            <a:ext cx="1785118" cy="1759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40036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A6231247-69BF-4D97-8E40-8C056BD47263}"/>
              </a:ext>
            </a:extLst>
          </p:cNvPr>
          <p:cNvSpPr txBox="1"/>
          <p:nvPr/>
        </p:nvSpPr>
        <p:spPr>
          <a:xfrm>
            <a:off x="2997384" y="192131"/>
            <a:ext cx="7125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erzoTiTR" panose="00000800000000000000" pitchFamily="2" charset="0"/>
              </a:rPr>
              <a:t>EVENT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04255AE9-0E61-47DB-B065-756EA2F48C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4420131" y="961572"/>
            <a:ext cx="4279528" cy="69961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CF79E86-3F83-450A-858F-54E2576D7BEC}"/>
              </a:ext>
            </a:extLst>
          </p:cNvPr>
          <p:cNvSpPr txBox="1"/>
          <p:nvPr/>
        </p:nvSpPr>
        <p:spPr>
          <a:xfrm>
            <a:off x="310897" y="2598003"/>
            <a:ext cx="71250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A new album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will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be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released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the 24th of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October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2019. : « La fille de Vercingétorix ».</a:t>
            </a:r>
          </a:p>
          <a:p>
            <a:pPr algn="ctr" fontAlgn="ctr"/>
            <a:endParaRPr lang="fr-FR" sz="1600" dirty="0">
              <a:latin typeface="Berlin Sans FB" panose="020E0602020502020306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 fontAlgn="ctr"/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IDEA :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Organize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an action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between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this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release and the release of the </a:t>
            </a:r>
            <a:r>
              <a:rPr lang="fr-FR" sz="1600" dirty="0" err="1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game</a:t>
            </a:r>
            <a:r>
              <a:rPr lang="fr-FR" sz="1600" dirty="0"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 ?</a:t>
            </a:r>
            <a:endParaRPr lang="fr-FR" sz="1400" dirty="0">
              <a:latin typeface="Berlin Sans FB" panose="020E0602020502020306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486AF9-B07D-4A64-878D-01883B72C07D}"/>
              </a:ext>
            </a:extLst>
          </p:cNvPr>
          <p:cNvSpPr/>
          <p:nvPr/>
        </p:nvSpPr>
        <p:spPr>
          <a:xfrm>
            <a:off x="5104208" y="1126713"/>
            <a:ext cx="2911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DEDICATED ANIMATION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0FABDCD-F38D-470F-B21A-A22AD23D2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5582" y="1731013"/>
            <a:ext cx="2177251" cy="2862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0048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A6231247-69BF-4D97-8E40-8C056BD47263}"/>
              </a:ext>
            </a:extLst>
          </p:cNvPr>
          <p:cNvSpPr txBox="1"/>
          <p:nvPr/>
        </p:nvSpPr>
        <p:spPr>
          <a:xfrm>
            <a:off x="2997385" y="192131"/>
            <a:ext cx="6210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erzoTiTR" panose="00000800000000000000" pitchFamily="2" charset="0"/>
              </a:rPr>
              <a:t>THE ASTERIX LICENCE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339CF58-E51D-44F0-B71E-2FAB7DAB50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767204" y="1385672"/>
            <a:ext cx="3386879" cy="937786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CCF819CF-722A-46DA-9B64-74D3FF428E58}"/>
              </a:ext>
            </a:extLst>
          </p:cNvPr>
          <p:cNvSpPr txBox="1"/>
          <p:nvPr/>
        </p:nvSpPr>
        <p:spPr>
          <a:xfrm>
            <a:off x="685174" y="1623613"/>
            <a:ext cx="3386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370</a:t>
            </a:r>
            <a:r>
              <a:rPr lang="en-US" sz="2400" dirty="0">
                <a:solidFill>
                  <a:srgbClr val="663300"/>
                </a:solidFill>
                <a:latin typeface="Berlin Sans FB" panose="020E0602020502020306" pitchFamily="34" charset="0"/>
              </a:rPr>
              <a:t> </a:t>
            </a:r>
            <a:r>
              <a:rPr lang="en-US" sz="2400" dirty="0">
                <a:latin typeface="Berlin Sans FB" panose="020E0602020502020306" pitchFamily="34" charset="0"/>
              </a:rPr>
              <a:t>millions Comics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21DE5FEB-5C67-4205-8267-4CD7BF607FE8}"/>
              </a:ext>
            </a:extLst>
          </p:cNvPr>
          <p:cNvGrpSpPr/>
          <p:nvPr/>
        </p:nvGrpSpPr>
        <p:grpSpPr>
          <a:xfrm>
            <a:off x="4313006" y="1235606"/>
            <a:ext cx="3386879" cy="1323439"/>
            <a:chOff x="3949244" y="975677"/>
            <a:chExt cx="3386879" cy="1323439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04255AE9-0E61-47DB-B065-756EA2F48C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30" t="31477" r="6295" b="20599"/>
            <a:stretch/>
          </p:blipFill>
          <p:spPr>
            <a:xfrm>
              <a:off x="3949244" y="1161814"/>
              <a:ext cx="3386879" cy="937786"/>
            </a:xfrm>
            <a:prstGeom prst="rect">
              <a:avLst/>
            </a:prstGeom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17361A7E-7999-45C8-AC33-DB8B37E5078C}"/>
                </a:ext>
              </a:extLst>
            </p:cNvPr>
            <p:cNvSpPr txBox="1"/>
            <p:nvPr/>
          </p:nvSpPr>
          <p:spPr>
            <a:xfrm>
              <a:off x="4393069" y="975677"/>
              <a:ext cx="233962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ctr"/>
              <a:endParaRPr lang="en-US" sz="1600" dirty="0">
                <a:solidFill>
                  <a:srgbClr val="663300"/>
                </a:solidFill>
                <a:latin typeface="UderzoTiTR" panose="00000800000000000000" pitchFamily="2" charset="0"/>
              </a:endParaRPr>
            </a:p>
            <a:p>
              <a:pPr marL="285750" indent="-285750" algn="ctr" fontAlgn="ctr">
                <a:buFont typeface="Wingdings" panose="05000000000000000000" pitchFamily="2" charset="2"/>
                <a:buChar char="Ø"/>
              </a:pPr>
              <a:r>
                <a:rPr lang="en-US" sz="24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rlin Sans FB" panose="020E0602020502020306" pitchFamily="34" charset="0"/>
                </a:rPr>
                <a:t>9</a:t>
              </a:r>
              <a:r>
                <a:rPr lang="en-US" sz="2000" dirty="0">
                  <a:solidFill>
                    <a:srgbClr val="663300"/>
                  </a:solidFill>
                  <a:latin typeface="UderzoTiTR" panose="00000800000000000000" pitchFamily="2" charset="0"/>
                </a:rPr>
                <a:t> </a:t>
              </a:r>
              <a:r>
                <a:rPr lang="en-US" sz="2400" dirty="0">
                  <a:latin typeface="Berlin Sans FB" panose="020E0602020502020306" pitchFamily="34" charset="0"/>
                </a:rPr>
                <a:t>Cartoons</a:t>
              </a:r>
            </a:p>
            <a:p>
              <a:pPr marL="285750" indent="-285750" algn="ctr" fontAlgn="ctr">
                <a:buFont typeface="Wingdings" panose="05000000000000000000" pitchFamily="2" charset="2"/>
                <a:buChar char="Ø"/>
              </a:pPr>
              <a:r>
                <a:rPr lang="en-US" sz="24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rlin Sans FB" panose="020E0602020502020306" pitchFamily="34" charset="0"/>
                </a:rPr>
                <a:t>4</a:t>
              </a:r>
              <a:r>
                <a:rPr lang="en-US" sz="2000" dirty="0">
                  <a:solidFill>
                    <a:srgbClr val="663300"/>
                  </a:solidFill>
                  <a:latin typeface="UderzoTiTR" panose="00000800000000000000" pitchFamily="2" charset="0"/>
                </a:rPr>
                <a:t> </a:t>
              </a:r>
              <a:r>
                <a:rPr lang="en-US" sz="2400" dirty="0">
                  <a:latin typeface="Berlin Sans FB" panose="020E0602020502020306" pitchFamily="34" charset="0"/>
                </a:rPr>
                <a:t>Movies</a:t>
              </a:r>
            </a:p>
            <a:p>
              <a:pPr algn="ctr" fontAlgn="ctr"/>
              <a:endParaRPr lang="en-US" sz="1600" dirty="0">
                <a:solidFill>
                  <a:srgbClr val="663300"/>
                </a:solidFill>
                <a:latin typeface="UderzoTiTR" panose="00000800000000000000" pitchFamily="2" charset="0"/>
              </a:endParaRPr>
            </a:p>
          </p:txBody>
        </p:sp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0B428A23-78B6-423D-9EFB-E8C06A030C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7864880" y="1421743"/>
            <a:ext cx="3386879" cy="937786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359E57BD-012E-48E6-8F1E-C4A7E9C66D97}"/>
              </a:ext>
            </a:extLst>
          </p:cNvPr>
          <p:cNvSpPr txBox="1"/>
          <p:nvPr/>
        </p:nvSpPr>
        <p:spPr>
          <a:xfrm>
            <a:off x="7984417" y="1500502"/>
            <a:ext cx="3202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PARC ASTERIX</a:t>
            </a:r>
          </a:p>
          <a:p>
            <a:pPr marL="285750" indent="-285750" algn="ctr" fontAlgn="ctr">
              <a:buFont typeface="Wingdings" panose="05000000000000000000" pitchFamily="2" charset="2"/>
              <a:buChar char="Ø"/>
            </a:pPr>
            <a:r>
              <a:rPr lang="en-US" sz="2000" dirty="0">
                <a:latin typeface="Berlin Sans FB" panose="020E0602020502020306" pitchFamily="34" charset="0"/>
              </a:rPr>
              <a:t>+2 millions visitors (2017)</a:t>
            </a:r>
          </a:p>
        </p:txBody>
      </p:sp>
      <p:pic>
        <p:nvPicPr>
          <p:cNvPr id="41" name="Picture 4" descr="Image result for parc asterix">
            <a:extLst>
              <a:ext uri="{FF2B5EF4-FFF2-40B4-BE49-F238E27FC236}">
                <a16:creationId xmlns:a16="http://schemas.microsoft.com/office/drawing/2014/main" id="{7F0D64FE-210A-4333-B70F-6A5226569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6"/>
          <a:stretch/>
        </p:blipFill>
        <p:spPr bwMode="auto">
          <a:xfrm>
            <a:off x="8418149" y="2745182"/>
            <a:ext cx="2489705" cy="3382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icture 6" descr="Image result for parc asterix logo">
            <a:extLst>
              <a:ext uri="{FF2B5EF4-FFF2-40B4-BE49-F238E27FC236}">
                <a16:creationId xmlns:a16="http://schemas.microsoft.com/office/drawing/2014/main" id="{98F76235-C7C2-4696-B670-571481104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418"/>
          <a:stretch/>
        </p:blipFill>
        <p:spPr bwMode="auto">
          <a:xfrm>
            <a:off x="8025355" y="2336102"/>
            <a:ext cx="3161400" cy="166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Ã©sultat de recherche d'images pour &quot;last asterix comic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497" y="2759054"/>
            <a:ext cx="2616802" cy="3339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RÃ©sultat de recherche d'images pour &quot;asterix and the secret of the magic potion poster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872" y="2716480"/>
            <a:ext cx="2095500" cy="3382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980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41">
            <a:extLst>
              <a:ext uri="{FF2B5EF4-FFF2-40B4-BE49-F238E27FC236}">
                <a16:creationId xmlns:a16="http://schemas.microsoft.com/office/drawing/2014/main" id="{BEAF3A6D-5607-49A5-BEEC-AAEFD5F56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071" y="1288327"/>
            <a:ext cx="3516998" cy="1978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6231247-69BF-4D97-8E40-8C056BD47263}"/>
              </a:ext>
            </a:extLst>
          </p:cNvPr>
          <p:cNvSpPr txBox="1"/>
          <p:nvPr/>
        </p:nvSpPr>
        <p:spPr>
          <a:xfrm>
            <a:off x="2658204" y="75611"/>
            <a:ext cx="70798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erzoTiTR" panose="00000800000000000000" pitchFamily="2" charset="0"/>
              </a:rPr>
              <a:t>An Original Story…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61" y="2722037"/>
            <a:ext cx="4832685" cy="4140563"/>
          </a:xfrm>
          <a:prstGeom prst="rect">
            <a:avLst/>
          </a:prstGeom>
        </p:spPr>
      </p:pic>
      <p:sp>
        <p:nvSpPr>
          <p:cNvPr id="13" name="Google Shape;177;p33">
            <a:extLst>
              <a:ext uri="{FF2B5EF4-FFF2-40B4-BE49-F238E27FC236}">
                <a16:creationId xmlns:a16="http://schemas.microsoft.com/office/drawing/2014/main" id="{5D2A9820-28EB-4A4D-93AB-5FF6754CC63B}"/>
              </a:ext>
            </a:extLst>
          </p:cNvPr>
          <p:cNvSpPr/>
          <p:nvPr/>
        </p:nvSpPr>
        <p:spPr>
          <a:xfrm>
            <a:off x="290915" y="2612005"/>
            <a:ext cx="4672264" cy="4378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lvl="0" algn="just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Islandia</a:t>
            </a:r>
            <a:r>
              <a:rPr lang="en-US" sz="1400" b="1" dirty="0">
                <a:ln w="3175">
                  <a:solidFill>
                    <a:schemeClr val="tx1"/>
                  </a:solidFill>
                </a:ln>
                <a:solidFill>
                  <a:srgbClr val="A2D7FF"/>
                </a:solidFill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 </a:t>
            </a:r>
            <a:r>
              <a:rPr lang="en-US" dirty="0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is in danger ! Its citizens need the 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Nunito Sans"/>
                <a:cs typeface="Nunito Sans"/>
                <a:sym typeface="Nunito Sans Light"/>
              </a:rPr>
              <a:t>Cristal </a:t>
            </a:r>
            <a:r>
              <a:rPr lang="en-US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Nunito Sans"/>
                <a:cs typeface="Nunito Sans"/>
                <a:sym typeface="Nunito Sans Light"/>
              </a:rPr>
              <a:t>Menhir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Nunito Sans"/>
                <a:cs typeface="Nunito Sans"/>
                <a:sym typeface="Nunito Sans Light"/>
              </a:rPr>
              <a:t> </a:t>
            </a:r>
            <a:r>
              <a:rPr lang="en-US" dirty="0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to rescue the island. This one was back in the day, entrusted to </a:t>
            </a:r>
            <a:r>
              <a:rPr lang="en-US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Nunito Sans"/>
                <a:cs typeface="Nunito Sans"/>
                <a:sym typeface="Nunito Sans Light"/>
              </a:rPr>
              <a:t>Getafix</a:t>
            </a:r>
            <a:r>
              <a:rPr lang="en-US" dirty="0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. But the Cristal is incomplete and our heroes will need to brave all the dangers to find all the missing shards and bring back the artefact in the 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Nunito Sans"/>
                <a:cs typeface="Nunito Sans"/>
                <a:sym typeface="Nunito Sans Light"/>
              </a:rPr>
              <a:t>Cristal Cavern</a:t>
            </a:r>
            <a:r>
              <a:rPr lang="en-US" dirty="0">
                <a:ln w="3175">
                  <a:solidFill>
                    <a:schemeClr val="tx1"/>
                  </a:solidFill>
                </a:ln>
                <a:solidFill>
                  <a:srgbClr val="A2D7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sym typeface="Nunito Sans Light"/>
              </a:rPr>
              <a:t>.</a:t>
            </a:r>
            <a:r>
              <a:rPr lang="en-US" dirty="0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 A new </a:t>
            </a:r>
            <a:r>
              <a:rPr lang="en-US" dirty="0" err="1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Astérix</a:t>
            </a:r>
            <a:r>
              <a:rPr lang="en-US" dirty="0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, </a:t>
            </a:r>
            <a:r>
              <a:rPr lang="en-US" dirty="0" err="1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Obelix</a:t>
            </a:r>
            <a:r>
              <a:rPr lang="en-US" dirty="0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 and </a:t>
            </a:r>
            <a:r>
              <a:rPr lang="en-US" dirty="0" err="1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Dogmatix’s</a:t>
            </a:r>
            <a:r>
              <a:rPr lang="en-US" dirty="0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 Adventure with a bunch of legionnaires, a spoon of slaps and a pinch of 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Nunito Sans"/>
                <a:cs typeface="Nunito Sans"/>
                <a:sym typeface="Nunito Sans Light"/>
              </a:rPr>
              <a:t>Julius Caesar</a:t>
            </a:r>
            <a:r>
              <a:rPr lang="en-US" dirty="0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. This quest will rush our friends in burning desert of Middle East, until the iced area of </a:t>
            </a:r>
            <a:r>
              <a:rPr lang="en-US" dirty="0" err="1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Islandie</a:t>
            </a:r>
            <a:endParaRPr lang="en-US" b="1" dirty="0">
              <a:latin typeface="Berlin Sans FB" panose="020E0602020502020306" pitchFamily="34" charset="0"/>
              <a:ea typeface="Nunito Sans"/>
              <a:cs typeface="Nunito Sans"/>
              <a:sym typeface="Nunito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900" b="1" dirty="0">
              <a:latin typeface="Berlin Sans FB" panose="020E0602020502020306" pitchFamily="34" charset="0"/>
              <a:ea typeface="Nunito Sans"/>
              <a:cs typeface="Nunito Sans"/>
              <a:sym typeface="Nunito Sans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8F565983-3DF0-46EE-B6F3-80EAB098A7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85125" y="1097498"/>
            <a:ext cx="6484578" cy="156379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CFBACCBA-CF96-429D-AFA0-2AFF95185301}"/>
              </a:ext>
            </a:extLst>
          </p:cNvPr>
          <p:cNvSpPr txBox="1"/>
          <p:nvPr/>
        </p:nvSpPr>
        <p:spPr>
          <a:xfrm>
            <a:off x="232548" y="1371273"/>
            <a:ext cx="6189733" cy="90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 lvl="0" algn="ctr">
              <a:lnSpc>
                <a:spcPct val="115000"/>
              </a:lnSpc>
              <a:buClr>
                <a:srgbClr val="FFFFFF"/>
              </a:buClr>
              <a:buSzPts val="1100"/>
            </a:pPr>
            <a:r>
              <a:rPr lang="fr-FR" sz="2400" dirty="0" err="1">
                <a:latin typeface="Berlin Sans FB" panose="020E0602020502020306" pitchFamily="34" charset="0"/>
                <a:sym typeface="Nunito Sans"/>
              </a:rPr>
              <a:t>Travel</a:t>
            </a:r>
            <a:r>
              <a:rPr lang="fr-FR" sz="2400" dirty="0">
                <a:latin typeface="Berlin Sans FB" panose="020E0602020502020306" pitchFamily="34" charset="0"/>
                <a:sym typeface="Nunito Sans"/>
              </a:rPr>
              <a:t> </a:t>
            </a:r>
            <a:r>
              <a:rPr lang="fr-FR" sz="2400" dirty="0" err="1">
                <a:latin typeface="Berlin Sans FB" panose="020E0602020502020306" pitchFamily="34" charset="0"/>
                <a:sym typeface="Nunito Sans"/>
              </a:rPr>
              <a:t>with</a:t>
            </a:r>
            <a:r>
              <a:rPr lang="fr-FR" sz="2400" dirty="0">
                <a:latin typeface="Berlin Sans FB" panose="020E0602020502020306" pitchFamily="34" charset="0"/>
                <a:sym typeface="Nunito Sans"/>
              </a:rPr>
              <a:t> </a:t>
            </a:r>
            <a:r>
              <a:rPr lang="fr-FR" sz="2400" b="1" dirty="0" err="1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sym typeface="Nunito Sans"/>
              </a:rPr>
              <a:t>Asterix</a:t>
            </a:r>
            <a:r>
              <a:rPr lang="fr-FR" sz="2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sym typeface="Nunito Sans"/>
              </a:rPr>
              <a:t> and </a:t>
            </a:r>
            <a:r>
              <a:rPr lang="fr-FR" sz="2400" b="1" dirty="0" err="1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sym typeface="Nunito Sans"/>
              </a:rPr>
              <a:t>Obelix</a:t>
            </a:r>
            <a:r>
              <a:rPr lang="fr-FR" sz="2400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sym typeface="Nunito Sans"/>
              </a:rPr>
              <a:t> </a:t>
            </a:r>
            <a:r>
              <a:rPr lang="fr-FR" sz="2400" dirty="0"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and </a:t>
            </a:r>
            <a:r>
              <a:rPr lang="fr-FR" sz="2400" dirty="0" err="1"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gather</a:t>
            </a:r>
            <a:r>
              <a:rPr lang="fr-FR" sz="2400" dirty="0"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 all </a:t>
            </a:r>
            <a:r>
              <a:rPr lang="fr-FR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crystal</a:t>
            </a:r>
            <a:r>
              <a:rPr lang="fr-FR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 menhir </a:t>
            </a:r>
            <a:r>
              <a:rPr lang="fr-FR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shards</a:t>
            </a:r>
            <a:r>
              <a:rPr lang="fr-FR" sz="2400" dirty="0">
                <a:ln>
                  <a:solidFill>
                    <a:schemeClr val="tx1"/>
                  </a:solidFill>
                </a:ln>
                <a:solidFill>
                  <a:srgbClr val="A2D7FF"/>
                </a:solidFill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 </a:t>
            </a:r>
            <a:r>
              <a:rPr lang="fr-FR" sz="2400" dirty="0"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to </a:t>
            </a:r>
            <a:r>
              <a:rPr lang="fr-FR" sz="2400" dirty="0" err="1"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save</a:t>
            </a:r>
            <a:r>
              <a:rPr lang="fr-FR" sz="2400" dirty="0"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 </a:t>
            </a:r>
            <a:r>
              <a:rPr lang="fr-FR" sz="2400" dirty="0" err="1"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Islandia</a:t>
            </a:r>
            <a:r>
              <a:rPr lang="fr-FR" sz="2400" dirty="0"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!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8E842B2-CE25-4C64-966C-E2C24056D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878" y="2661290"/>
            <a:ext cx="3559402" cy="1978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01806A8-1364-4539-B2DC-F4614F4994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36" y="3709913"/>
            <a:ext cx="4411579" cy="2451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0208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6231247-69BF-4D97-8E40-8C056BD47263}"/>
              </a:ext>
            </a:extLst>
          </p:cNvPr>
          <p:cNvSpPr txBox="1"/>
          <p:nvPr/>
        </p:nvSpPr>
        <p:spPr>
          <a:xfrm>
            <a:off x="2864185" y="231505"/>
            <a:ext cx="6560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erzoTiTR" panose="00000800000000000000" pitchFamily="2" charset="0"/>
              </a:rPr>
              <a:t>…Full of Movie </a:t>
            </a:r>
            <a:r>
              <a:rPr lang="fr-FR" sz="44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erzoTiTR" panose="00000800000000000000" pitchFamily="2" charset="0"/>
              </a:rPr>
              <a:t>References</a:t>
            </a:r>
            <a:endParaRPr lang="fr-FR" sz="44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UderzoTiTR" panose="00000800000000000000" pitchFamily="2" charset="0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62" y="1542408"/>
            <a:ext cx="11344875" cy="1301022"/>
          </a:xfrm>
          <a:prstGeom prst="rect">
            <a:avLst/>
          </a:prstGeom>
        </p:spPr>
      </p:pic>
      <p:sp>
        <p:nvSpPr>
          <p:cNvPr id="23" name="Google Shape;180;p33">
            <a:extLst>
              <a:ext uri="{FF2B5EF4-FFF2-40B4-BE49-F238E27FC236}">
                <a16:creationId xmlns:a16="http://schemas.microsoft.com/office/drawing/2014/main" id="{9CF3DFF8-2E75-4689-A197-DAC87C1B461C}"/>
              </a:ext>
            </a:extLst>
          </p:cNvPr>
          <p:cNvSpPr/>
          <p:nvPr/>
        </p:nvSpPr>
        <p:spPr>
          <a:xfrm>
            <a:off x="752844" y="1588595"/>
            <a:ext cx="10159246" cy="1135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lvl="0" algn="just">
              <a:lnSpc>
                <a:spcPct val="115000"/>
              </a:lnSpc>
              <a:buSzPts val="1100"/>
            </a:pPr>
            <a:r>
              <a:rPr lang="en-US" sz="2400" dirty="0"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The Game will subtly integrate other </a:t>
            </a: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references</a:t>
            </a:r>
            <a:r>
              <a:rPr lang="en-US" sz="2400" dirty="0">
                <a:solidFill>
                  <a:schemeClr val="bg1"/>
                </a:solidFill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 </a:t>
            </a: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of beloved movies </a:t>
            </a:r>
            <a:r>
              <a:rPr lang="en-US" sz="2400" dirty="0"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which have scored the box-office, but by conserving the typical Asterix </a:t>
            </a:r>
            <a:r>
              <a:rPr lang="en-US" sz="2400" dirty="0" err="1"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humour</a:t>
            </a:r>
            <a:r>
              <a:rPr lang="en-US" sz="2400" dirty="0"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!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061" y="3366418"/>
            <a:ext cx="1724004" cy="2661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876" y="3378252"/>
            <a:ext cx="1844764" cy="2715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7974" y="3378252"/>
            <a:ext cx="1832304" cy="2715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3785" y="3384892"/>
            <a:ext cx="1796326" cy="2746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6370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95670EF-1E8E-447E-B4B2-E82C90402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278" y="1954229"/>
            <a:ext cx="5104759" cy="2923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6231247-69BF-4D97-8E40-8C056BD47263}"/>
              </a:ext>
            </a:extLst>
          </p:cNvPr>
          <p:cNvSpPr txBox="1"/>
          <p:nvPr/>
        </p:nvSpPr>
        <p:spPr>
          <a:xfrm>
            <a:off x="1965856" y="173781"/>
            <a:ext cx="826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erzoTiTR" panose="00000800000000000000" pitchFamily="2" charset="0"/>
              </a:rPr>
              <a:t>ARTISTIC DIRECTION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339CF58-E51D-44F0-B71E-2FAB7DAB50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2087494" y="5378244"/>
            <a:ext cx="8113604" cy="9377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CF819CF-722A-46DA-9B64-74D3FF428E58}"/>
              </a:ext>
            </a:extLst>
          </p:cNvPr>
          <p:cNvSpPr txBox="1"/>
          <p:nvPr/>
        </p:nvSpPr>
        <p:spPr>
          <a:xfrm>
            <a:off x="1965856" y="5616304"/>
            <a:ext cx="8113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sz="2400" dirty="0">
                <a:latin typeface="Berlin Sans FB" panose="020E0602020502020306" pitchFamily="34" charset="0"/>
              </a:rPr>
              <a:t>The Artistic Direction is getting closer to the Asterix Movie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737D1C1-087C-401C-BC95-54FC270BF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4206" y="1954229"/>
            <a:ext cx="1813233" cy="2923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B31CCA6-1D05-41F0-9D3F-8DEF89481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241" y="1954230"/>
            <a:ext cx="1604769" cy="2923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C9562B2-6C17-478E-89A2-A8A147C7C7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3056" y="1954230"/>
            <a:ext cx="1572390" cy="2923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6908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FB5BD0FA-9717-4EA8-867F-D633D64D1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10" y="1158638"/>
            <a:ext cx="4284837" cy="2409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F0DA9EE-B647-45FA-89C8-ECCC2603D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609" y="1158638"/>
            <a:ext cx="4284837" cy="2381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50288F0-F226-4A3A-8080-D36AD8B262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9" r="-1" b="12561"/>
          <a:stretch/>
        </p:blipFill>
        <p:spPr>
          <a:xfrm>
            <a:off x="1407611" y="4216688"/>
            <a:ext cx="4284836" cy="2282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A6231247-69BF-4D97-8E40-8C056BD47263}"/>
              </a:ext>
            </a:extLst>
          </p:cNvPr>
          <p:cNvSpPr txBox="1"/>
          <p:nvPr/>
        </p:nvSpPr>
        <p:spPr>
          <a:xfrm>
            <a:off x="4005052" y="136445"/>
            <a:ext cx="4936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erzoTiTR" panose="00000800000000000000" pitchFamily="2" charset="0"/>
              </a:rPr>
              <a:t>GAME CONTENT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8339CF58-E51D-44F0-B71E-2FAB7DAB50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2540521" y="6030355"/>
            <a:ext cx="2616521" cy="93778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43F05BB-375E-47D6-8A4E-93808BA2DAFF}"/>
              </a:ext>
            </a:extLst>
          </p:cNvPr>
          <p:cNvSpPr txBox="1"/>
          <p:nvPr/>
        </p:nvSpPr>
        <p:spPr>
          <a:xfrm>
            <a:off x="2835294" y="6206860"/>
            <a:ext cx="2026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Berlin Sans FB" panose="020E0602020502020306" pitchFamily="34" charset="0"/>
                <a:sym typeface="Nunito Sans"/>
              </a:rPr>
              <a:t>Thousands of Roman Soldiers to smash!</a:t>
            </a:r>
            <a:endParaRPr lang="fr-FR" sz="1600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8339CF58-E51D-44F0-B71E-2FAB7DAB50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6592274" y="3278902"/>
            <a:ext cx="3008246" cy="937786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9E63BC13-C89F-4704-B11D-34DF5E969794}"/>
              </a:ext>
            </a:extLst>
          </p:cNvPr>
          <p:cNvSpPr txBox="1"/>
          <p:nvPr/>
        </p:nvSpPr>
        <p:spPr>
          <a:xfrm>
            <a:off x="6634177" y="3470277"/>
            <a:ext cx="2729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600" dirty="0"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Travel Across Europe and dozen of levels!</a:t>
            </a:r>
            <a:endParaRPr lang="fr-FR" sz="1600" dirty="0">
              <a:latin typeface="Berlin Sans FB" panose="020E0602020502020306" pitchFamily="34" charset="0"/>
              <a:ea typeface="Nunito Sans"/>
              <a:cs typeface="Nunito Sans"/>
              <a:sym typeface="Nunito Sans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8339CF58-E51D-44F0-B71E-2FAB7DAB50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2166207" y="3200990"/>
            <a:ext cx="3203079" cy="93778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32E1242-81EE-444F-B8B7-8133D270273A}"/>
              </a:ext>
            </a:extLst>
          </p:cNvPr>
          <p:cNvSpPr/>
          <p:nvPr/>
        </p:nvSpPr>
        <p:spPr>
          <a:xfrm>
            <a:off x="2190885" y="3355611"/>
            <a:ext cx="2966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Berlin Sans FB" panose="020E0602020502020306" pitchFamily="34" charset="0"/>
                <a:sym typeface="Nunito Sans"/>
              </a:rPr>
              <a:t>Play for the first time in local cooperation mode!</a:t>
            </a:r>
            <a:endParaRPr lang="fr-FR" sz="1600" dirty="0">
              <a:latin typeface="Berlin Sans FB" panose="020E0602020502020306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FD3861D-C265-48B5-B4E3-E0DD3C4B98F0}"/>
              </a:ext>
            </a:extLst>
          </p:cNvPr>
          <p:cNvGrpSpPr/>
          <p:nvPr/>
        </p:nvGrpSpPr>
        <p:grpSpPr>
          <a:xfrm>
            <a:off x="7002891" y="4351880"/>
            <a:ext cx="2150462" cy="2225470"/>
            <a:chOff x="6745540" y="4665166"/>
            <a:chExt cx="1664652" cy="1862203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A1CBE1BF-A2EC-41A8-BE52-CF352B31C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45540" y="4665167"/>
              <a:ext cx="883425" cy="9174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CF0E6F9D-3B89-4485-813B-0B6EA0E37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28965" y="4665166"/>
              <a:ext cx="781226" cy="9377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0330D40-1EC4-49A1-ADF9-B09453778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45540" y="5577491"/>
              <a:ext cx="883425" cy="94987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80995A3-B6C4-4A9A-B412-2A2649D9D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28966" y="5588417"/>
              <a:ext cx="781226" cy="9377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pic>
        <p:nvPicPr>
          <p:cNvPr id="35" name="Image 34">
            <a:extLst>
              <a:ext uri="{FF2B5EF4-FFF2-40B4-BE49-F238E27FC236}">
                <a16:creationId xmlns:a16="http://schemas.microsoft.com/office/drawing/2014/main" id="{8339CF58-E51D-44F0-B71E-2FAB7DAB50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8951830" y="4973283"/>
            <a:ext cx="2703120" cy="937786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B9889C99-4670-4A37-A771-F05FE175CA01}"/>
              </a:ext>
            </a:extLst>
          </p:cNvPr>
          <p:cNvSpPr txBox="1"/>
          <p:nvPr/>
        </p:nvSpPr>
        <p:spPr>
          <a:xfrm>
            <a:off x="8945942" y="5159816"/>
            <a:ext cx="2709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Emblematic comic characters + exclusive Characters!</a:t>
            </a:r>
            <a:endParaRPr lang="fr-FR" sz="1600" dirty="0">
              <a:latin typeface="Berlin Sans FB" panose="020E0602020502020306" pitchFamily="34" charset="0"/>
              <a:ea typeface="Nunito Sans"/>
              <a:cs typeface="Nunito Sans"/>
              <a:sym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1630768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C1D510A6-D5EA-4DA2-94AC-220B27FCC4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0" y="1102441"/>
            <a:ext cx="12257737" cy="1044381"/>
          </a:xfrm>
          <a:prstGeom prst="rect">
            <a:avLst/>
          </a:prstGeom>
        </p:spPr>
      </p:pic>
      <p:sp>
        <p:nvSpPr>
          <p:cNvPr id="27" name="Google Shape;294;p40">
            <a:extLst>
              <a:ext uri="{FF2B5EF4-FFF2-40B4-BE49-F238E27FC236}">
                <a16:creationId xmlns:a16="http://schemas.microsoft.com/office/drawing/2014/main" id="{F1EFB73F-5A77-41B4-833A-9A4D7DCF1E97}"/>
              </a:ext>
            </a:extLst>
          </p:cNvPr>
          <p:cNvSpPr/>
          <p:nvPr/>
        </p:nvSpPr>
        <p:spPr>
          <a:xfrm>
            <a:off x="582477" y="1139674"/>
            <a:ext cx="11232583" cy="1110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125" tIns="90000" rIns="90125" bIns="45050" anchor="t" anchorCtr="0">
            <a:noAutofit/>
          </a:bodyPr>
          <a:lstStyle/>
          <a:p>
            <a:pPr lvl="0" algn="just">
              <a:lnSpc>
                <a:spcPct val="130000"/>
              </a:lnSpc>
            </a:pPr>
            <a:r>
              <a:rPr lang="en-US" dirty="0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Our heroes have to collect the missing shards of the Cristal </a:t>
            </a:r>
            <a:r>
              <a:rPr lang="en-US" dirty="0" err="1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Menhir</a:t>
            </a:r>
            <a:r>
              <a:rPr lang="en-US" dirty="0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 in order to bring back its properties: 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Nunito Sans"/>
                <a:cs typeface="Nunito Sans"/>
                <a:sym typeface="Nunito Sans Light"/>
              </a:rPr>
              <a:t>Ice</a:t>
            </a:r>
            <a:r>
              <a:rPr lang="en-US" dirty="0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, 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Nunito Sans"/>
                <a:cs typeface="Nunito Sans"/>
                <a:sym typeface="Nunito Sans Light"/>
              </a:rPr>
              <a:t>Fire</a:t>
            </a:r>
            <a:r>
              <a:rPr lang="en-US" dirty="0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 and 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Nunito Sans"/>
                <a:cs typeface="Nunito Sans"/>
                <a:sym typeface="Nunito Sans Light"/>
              </a:rPr>
              <a:t>Magnetic</a:t>
            </a:r>
            <a:r>
              <a:rPr lang="en-US" dirty="0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. The player will discover them as he progresses. Each </a:t>
            </a:r>
            <a:r>
              <a:rPr lang="en-US" dirty="0" err="1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Menhir</a:t>
            </a:r>
            <a:r>
              <a:rPr lang="en-US" dirty="0">
                <a:latin typeface="Berlin Sans FB" panose="020E0602020502020306" pitchFamily="34" charset="0"/>
                <a:ea typeface="Nunito Sans Light"/>
                <a:cs typeface="Nunito Sans Light"/>
                <a:sym typeface="Nunito Sans Light"/>
              </a:rPr>
              <a:t> property will have different effects: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6231247-69BF-4D97-8E40-8C056BD47263}"/>
              </a:ext>
            </a:extLst>
          </p:cNvPr>
          <p:cNvSpPr txBox="1"/>
          <p:nvPr/>
        </p:nvSpPr>
        <p:spPr>
          <a:xfrm>
            <a:off x="2365503" y="170793"/>
            <a:ext cx="826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UderzoTiTR" panose="00000800000000000000" pitchFamily="2" charset="0"/>
              </a:rPr>
              <a:t>FEATURES: The Crystal Menhir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339CF58-E51D-44F0-B71E-2FAB7DAB50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1068087" y="2145303"/>
            <a:ext cx="3926395" cy="1156293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A033813B-78A7-48BB-AD7F-520FC98A23AF}"/>
              </a:ext>
            </a:extLst>
          </p:cNvPr>
          <p:cNvSpPr txBox="1"/>
          <p:nvPr/>
        </p:nvSpPr>
        <p:spPr>
          <a:xfrm>
            <a:off x="1018904" y="2250319"/>
            <a:ext cx="3694442" cy="819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 lvl="0" algn="just">
              <a:lnSpc>
                <a:spcPct val="115000"/>
              </a:lnSpc>
              <a:buClr>
                <a:srgbClr val="FFFFFF"/>
              </a:buClr>
              <a:buSzPts val="1100"/>
            </a:pPr>
            <a:r>
              <a:rPr lang="en-US" sz="1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Without Shard: </a:t>
            </a:r>
          </a:p>
          <a:p>
            <a:pPr marL="158750" lvl="0" algn="just">
              <a:lnSpc>
                <a:spcPct val="115000"/>
              </a:lnSpc>
              <a:buClr>
                <a:srgbClr val="FFFFFF"/>
              </a:buClr>
              <a:buSzPts val="1100"/>
            </a:pPr>
            <a:r>
              <a:rPr lang="en-US" sz="1000" dirty="0"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By hitting the </a:t>
            </a:r>
            <a:r>
              <a:rPr lang="en-US" sz="1000" dirty="0" err="1"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menhir</a:t>
            </a:r>
            <a:r>
              <a:rPr lang="en-US" sz="1000" dirty="0"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 on the floor, </a:t>
            </a:r>
            <a:r>
              <a:rPr lang="en-US" sz="1000" dirty="0" err="1"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Obélix</a:t>
            </a:r>
            <a:r>
              <a:rPr lang="en-US" sz="1000" dirty="0"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 trigger a shock wave which breaks or projects objects backward. Romans enemies are blown and the closers are stunned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8339CF58-E51D-44F0-B71E-2FAB7DAB50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1084523" y="3321426"/>
            <a:ext cx="3909108" cy="1103844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8978F6AE-E8BD-4BA3-AF0B-B20F21AAEDD7}"/>
              </a:ext>
            </a:extLst>
          </p:cNvPr>
          <p:cNvSpPr txBox="1"/>
          <p:nvPr/>
        </p:nvSpPr>
        <p:spPr>
          <a:xfrm>
            <a:off x="1000035" y="3392891"/>
            <a:ext cx="3694442" cy="835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 algn="just">
              <a:lnSpc>
                <a:spcPct val="115000"/>
              </a:lnSpc>
              <a:buClr>
                <a:srgbClr val="FFFFFF"/>
              </a:buClr>
              <a:buSzPts val="1100"/>
            </a:pPr>
            <a:r>
              <a:rPr lang="en-US" sz="1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Ice Shard</a:t>
            </a:r>
          </a:p>
          <a:p>
            <a:pPr marL="158750" algn="just">
              <a:lnSpc>
                <a:spcPct val="115000"/>
              </a:lnSpc>
              <a:buClr>
                <a:srgbClr val="FFFFFF"/>
              </a:buClr>
              <a:buSzPts val="1100"/>
            </a:pPr>
            <a:r>
              <a:rPr lang="en-US" sz="1000" dirty="0"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A cold snap froze the water and items in the action area. For few seconds, enemies are frozen and idling, or sometimes immobilized </a:t>
            </a:r>
          </a:p>
        </p:txBody>
      </p:sp>
      <p:pic>
        <p:nvPicPr>
          <p:cNvPr id="2054" name="Picture 6" descr="RÃ©sultat de recherche d'images pour &quot;fround icon pbng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3" y="2385990"/>
            <a:ext cx="707272" cy="70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9B23C43-625D-4B16-9C37-783E29543D57}"/>
              </a:ext>
            </a:extLst>
          </p:cNvPr>
          <p:cNvSpPr/>
          <p:nvPr/>
        </p:nvSpPr>
        <p:spPr>
          <a:xfrm>
            <a:off x="8842195" y="2308296"/>
            <a:ext cx="1297757" cy="473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075" y="3579779"/>
            <a:ext cx="987500" cy="740625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28E62346-B01A-4195-8200-E8CB4F0FA5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475" y="2652270"/>
            <a:ext cx="6810098" cy="3830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3E049E-102B-4774-B291-DDEEBDC057C2}"/>
              </a:ext>
            </a:extLst>
          </p:cNvPr>
          <p:cNvSpPr/>
          <p:nvPr/>
        </p:nvSpPr>
        <p:spPr>
          <a:xfrm>
            <a:off x="-23206" y="4570282"/>
            <a:ext cx="1272803" cy="2366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8339CF58-E51D-44F0-B71E-2FAB7DAB50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1107592" y="4451381"/>
            <a:ext cx="3886039" cy="1214316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6741AB34-9813-4D8B-BF2E-10E5C9697C54}"/>
              </a:ext>
            </a:extLst>
          </p:cNvPr>
          <p:cNvSpPr txBox="1"/>
          <p:nvPr/>
        </p:nvSpPr>
        <p:spPr>
          <a:xfrm>
            <a:off x="1068087" y="4567610"/>
            <a:ext cx="3452806" cy="819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 lvl="0" algn="just">
              <a:lnSpc>
                <a:spcPct val="115000"/>
              </a:lnSpc>
              <a:buClr>
                <a:srgbClr val="FFFFFF"/>
              </a:buClr>
              <a:buSzPts val="1100"/>
            </a:pPr>
            <a:r>
              <a:rPr lang="en-US" sz="1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Fire Shard : </a:t>
            </a:r>
          </a:p>
          <a:p>
            <a:pPr marL="158750" lvl="0" algn="just">
              <a:lnSpc>
                <a:spcPct val="115000"/>
              </a:lnSpc>
              <a:buClr>
                <a:srgbClr val="FFFFFF"/>
              </a:buClr>
              <a:buSzPts val="1100"/>
            </a:pPr>
            <a:r>
              <a:rPr lang="en-US" sz="1000" dirty="0"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Ignite your environment: items and romans will react differently in front of the flames, </a:t>
            </a:r>
            <a:r>
              <a:rPr lang="en-US" sz="1000" dirty="0" err="1"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i</a:t>
            </a:r>
            <a:r>
              <a:rPr lang="en-US" sz="1000" dirty="0"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 twill be your job to adapt your actions according to the kind of enemy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CE6AFE16-5DD7-47DF-BC99-280224A1D7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31477" r="6295" b="20599"/>
          <a:stretch/>
        </p:blipFill>
        <p:spPr>
          <a:xfrm>
            <a:off x="1107592" y="5645823"/>
            <a:ext cx="3886039" cy="1214316"/>
          </a:xfrm>
          <a:prstGeom prst="rect">
            <a:avLst/>
          </a:prstGeom>
        </p:spPr>
      </p:pic>
      <p:sp>
        <p:nvSpPr>
          <p:cNvPr id="36" name="Google Shape;162;p31">
            <a:extLst>
              <a:ext uri="{FF2B5EF4-FFF2-40B4-BE49-F238E27FC236}">
                <a16:creationId xmlns:a16="http://schemas.microsoft.com/office/drawing/2014/main" id="{88647617-FBD9-451E-B141-BD5441002338}"/>
              </a:ext>
            </a:extLst>
          </p:cNvPr>
          <p:cNvSpPr/>
          <p:nvPr/>
        </p:nvSpPr>
        <p:spPr>
          <a:xfrm>
            <a:off x="1249597" y="5755559"/>
            <a:ext cx="3374012" cy="101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158750" algn="just">
              <a:lnSpc>
                <a:spcPct val="115000"/>
              </a:lnSpc>
              <a:buClr>
                <a:srgbClr val="FFFFFF"/>
              </a:buClr>
              <a:buSzPts val="1100"/>
            </a:pPr>
            <a:r>
              <a:rPr lang="en-US" sz="1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Magnetic Shard </a:t>
            </a:r>
          </a:p>
          <a:p>
            <a:pPr marL="158750" algn="just">
              <a:lnSpc>
                <a:spcPct val="115000"/>
              </a:lnSpc>
              <a:buClr>
                <a:srgbClr val="FFFFFF"/>
              </a:buClr>
              <a:buSzPts val="1100"/>
            </a:pPr>
            <a:r>
              <a:rPr lang="en-US" sz="1000" dirty="0"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Attract the </a:t>
            </a:r>
            <a:r>
              <a:rPr lang="en-US" sz="1000" dirty="0" err="1"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metalic</a:t>
            </a:r>
            <a:r>
              <a:rPr lang="en-US" sz="1000" dirty="0"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 objects or even the enemies towards you thanks to the magnetic power of the </a:t>
            </a:r>
            <a:r>
              <a:rPr lang="en-US" sz="1000" dirty="0" err="1">
                <a:latin typeface="Berlin Sans FB" panose="020E0602020502020306" pitchFamily="34" charset="0"/>
                <a:ea typeface="Nunito Sans"/>
                <a:cs typeface="Nunito Sans"/>
                <a:sym typeface="Nunito Sans"/>
              </a:rPr>
              <a:t>menhir</a:t>
            </a:r>
            <a:endParaRPr lang="en-US" sz="1000" dirty="0">
              <a:latin typeface="Berlin Sans FB" panose="020E0602020502020306" pitchFamily="34" charset="0"/>
              <a:ea typeface="Nunito Sans"/>
              <a:cs typeface="Nunito Sans"/>
              <a:sym typeface="Nunito Sans"/>
            </a:endParaRPr>
          </a:p>
        </p:txBody>
      </p:sp>
      <p:pic>
        <p:nvPicPr>
          <p:cNvPr id="2050" name="Picture 2" descr="RÃ©sultat de recherche d'images pour &quot;fire icon png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99" y="4675722"/>
            <a:ext cx="741449" cy="74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Ã©sultat de recherche d'images pour &quot;magnet icon png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2" y="5857084"/>
            <a:ext cx="747575" cy="74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3380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3313</TotalTime>
  <Words>1625</Words>
  <Application>Microsoft Office PowerPoint</Application>
  <PresentationFormat>Grand écran</PresentationFormat>
  <Paragraphs>269</Paragraphs>
  <Slides>31</Slides>
  <Notes>6</Notes>
  <HiddenSlides>1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40" baseType="lpstr">
      <vt:lpstr>Aharoni</vt:lpstr>
      <vt:lpstr>Arial</vt:lpstr>
      <vt:lpstr>Berlin Sans FB</vt:lpstr>
      <vt:lpstr>Calibri</vt:lpstr>
      <vt:lpstr>Calibri Light</vt:lpstr>
      <vt:lpstr>RefrigeratorDeluxeW01-Bold</vt:lpstr>
      <vt:lpstr>UderzoTiTR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Pauline Lamy</dc:creator>
  <cp:lastModifiedBy>Anuman Interactive</cp:lastModifiedBy>
  <cp:revision>280</cp:revision>
  <dcterms:created xsi:type="dcterms:W3CDTF">2019-01-24T10:31:43Z</dcterms:created>
  <dcterms:modified xsi:type="dcterms:W3CDTF">2019-06-26T16:16:21Z</dcterms:modified>
</cp:coreProperties>
</file>